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260" r:id="rId2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CCCFF"/>
    <a:srgbClr val="CC99FF"/>
    <a:srgbClr val="FF33CC"/>
    <a:srgbClr val="FF3399"/>
    <a:srgbClr val="7D8006"/>
    <a:srgbClr val="4A5D43"/>
    <a:srgbClr val="CC00FF"/>
    <a:srgbClr val="FFCC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4660"/>
  </p:normalViewPr>
  <p:slideViewPr>
    <p:cSldViewPr>
      <p:cViewPr varScale="1">
        <p:scale>
          <a:sx n="69" d="100"/>
          <a:sy n="69" d="100"/>
        </p:scale>
        <p:origin x="-13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AE882-1BA8-438E-87BF-859DA707BB10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900F64F1-CEE3-4825-B887-1DC3DDEE2AB6}">
      <dgm:prSet phldrT="[ข้อความ]" custT="1"/>
      <dgm:spPr/>
      <dgm:t>
        <a:bodyPr/>
        <a:lstStyle/>
        <a:p>
          <a:r>
            <a:rPr lang="th-TH" sz="2400" b="1" dirty="0" smtClean="0">
              <a:solidFill>
                <a:schemeClr val="bg1"/>
              </a:solidFill>
              <a:latin typeface="IrisUPC" panose="020B0604020202020204" pitchFamily="34" charset="-34"/>
              <a:cs typeface="IrisUPC" panose="020B0604020202020204" pitchFamily="34" charset="-34"/>
            </a:rPr>
            <a:t>โครงสร้างพื้นฐาน         7 ตัวชี้วัด</a:t>
          </a:r>
          <a:endParaRPr lang="th-TH" sz="2400" b="1" dirty="0">
            <a:solidFill>
              <a:schemeClr val="bg1"/>
            </a:solidFill>
            <a:latin typeface="IrisUPC" panose="020B0604020202020204" pitchFamily="34" charset="-34"/>
            <a:cs typeface="IrisUPC" panose="020B0604020202020204" pitchFamily="34" charset="-34"/>
          </a:endParaRPr>
        </a:p>
      </dgm:t>
    </dgm:pt>
    <dgm:pt modelId="{A976BD24-B3E4-4AAD-A177-910683953839}" type="parTrans" cxnId="{3500EC9D-F8BA-4CEB-A984-7DE6C92D105A}">
      <dgm:prSet/>
      <dgm:spPr/>
      <dgm:t>
        <a:bodyPr/>
        <a:lstStyle/>
        <a:p>
          <a:endParaRPr lang="th-TH" b="1"/>
        </a:p>
      </dgm:t>
    </dgm:pt>
    <dgm:pt modelId="{4B46457B-F789-48F3-9959-AB364B0893F1}" type="sibTrans" cxnId="{3500EC9D-F8BA-4CEB-A984-7DE6C92D105A}">
      <dgm:prSet/>
      <dgm:spPr>
        <a:solidFill>
          <a:schemeClr val="tx1"/>
        </a:solidFill>
        <a:ln>
          <a:solidFill>
            <a:srgbClr val="FFFF00"/>
          </a:solidFill>
        </a:ln>
      </dgm:spPr>
      <dgm:t>
        <a:bodyPr/>
        <a:lstStyle/>
        <a:p>
          <a:endParaRPr lang="th-TH" b="1"/>
        </a:p>
      </dgm:t>
    </dgm:pt>
    <dgm:pt modelId="{C082D1A5-A214-41FF-9BD6-4F9C60C59138}">
      <dgm:prSet phldrT="[ข้อความ]" custT="1"/>
      <dgm:spPr/>
      <dgm:t>
        <a:bodyPr/>
        <a:lstStyle/>
        <a:p>
          <a:r>
            <a:rPr lang="th-TH" sz="2400" b="1" dirty="0" smtClean="0">
              <a:latin typeface="IrisUPC" panose="020B0604020202020204" pitchFamily="34" charset="-34"/>
              <a:cs typeface="IrisUPC" panose="020B0604020202020204" pitchFamily="34" charset="-34"/>
            </a:rPr>
            <a:t>ความรู้     </a:t>
          </a:r>
          <a:r>
            <a:rPr lang="th-TH" sz="2350" b="1" dirty="0" smtClean="0">
              <a:latin typeface="IrisUPC" panose="020B0604020202020204" pitchFamily="34" charset="-34"/>
              <a:cs typeface="IrisUPC" panose="020B0604020202020204" pitchFamily="34" charset="-34"/>
            </a:rPr>
            <a:t>และการศึกษา    </a:t>
          </a:r>
          <a:r>
            <a:rPr lang="th-TH" sz="2400" b="1" dirty="0" smtClean="0">
              <a:latin typeface="IrisUPC" panose="020B0604020202020204" pitchFamily="34" charset="-34"/>
              <a:cs typeface="IrisUPC" panose="020B0604020202020204" pitchFamily="34" charset="-34"/>
            </a:rPr>
            <a:t>3 ตัวชี้วัด </a:t>
          </a:r>
          <a:endParaRPr lang="th-TH" sz="2400" b="1" dirty="0">
            <a:latin typeface="IrisUPC" panose="020B0604020202020204" pitchFamily="34" charset="-34"/>
            <a:cs typeface="IrisUPC" panose="020B0604020202020204" pitchFamily="34" charset="-34"/>
          </a:endParaRPr>
        </a:p>
      </dgm:t>
    </dgm:pt>
    <dgm:pt modelId="{EC6E4794-3BC4-491B-A904-AD168DC9F46A}" type="parTrans" cxnId="{C4771527-4B00-4FA6-ACD5-ED32B453D434}">
      <dgm:prSet/>
      <dgm:spPr/>
      <dgm:t>
        <a:bodyPr/>
        <a:lstStyle/>
        <a:p>
          <a:endParaRPr lang="th-TH" b="1"/>
        </a:p>
      </dgm:t>
    </dgm:pt>
    <dgm:pt modelId="{93753BA1-22CA-49F1-8E24-A81273715730}" type="sibTrans" cxnId="{C4771527-4B00-4FA6-ACD5-ED32B453D434}">
      <dgm:prSet/>
      <dgm:spPr>
        <a:solidFill>
          <a:schemeClr val="tx1"/>
        </a:solidFill>
        <a:ln>
          <a:solidFill>
            <a:srgbClr val="FFFF00"/>
          </a:solidFill>
        </a:ln>
      </dgm:spPr>
      <dgm:t>
        <a:bodyPr/>
        <a:lstStyle/>
        <a:p>
          <a:endParaRPr lang="th-TH" b="1"/>
        </a:p>
      </dgm:t>
    </dgm:pt>
    <dgm:pt modelId="{50B5BF36-ABA9-4327-9E8E-E38F821F7185}">
      <dgm:prSet phldrT="[ข้อความ]" custT="1"/>
      <dgm:spPr/>
      <dgm:t>
        <a:bodyPr/>
        <a:lstStyle/>
        <a:p>
          <a:r>
            <a:rPr lang="th-TH" sz="1800" b="1" dirty="0" smtClean="0">
              <a:solidFill>
                <a:schemeClr val="bg1"/>
              </a:solidFill>
              <a:latin typeface="IrisUPC" panose="020B0604020202020204" pitchFamily="34" charset="-34"/>
              <a:cs typeface="IrisUPC" panose="020B0604020202020204" pitchFamily="34" charset="-34"/>
            </a:rPr>
            <a:t>การมีส่วนร่วมและความเข้มแข็งของชุมชน </a:t>
          </a:r>
        </a:p>
        <a:p>
          <a:r>
            <a:rPr lang="th-TH" sz="1800" b="1" dirty="0" smtClean="0">
              <a:solidFill>
                <a:schemeClr val="bg1"/>
              </a:solidFill>
              <a:latin typeface="IrisUPC" panose="020B0604020202020204" pitchFamily="34" charset="-34"/>
              <a:cs typeface="IrisUPC" panose="020B0604020202020204" pitchFamily="34" charset="-34"/>
            </a:rPr>
            <a:t>5 ตัวชี้วัด</a:t>
          </a:r>
          <a:endParaRPr lang="th-TH" sz="1800" b="1" dirty="0">
            <a:solidFill>
              <a:schemeClr val="bg1"/>
            </a:solidFill>
            <a:latin typeface="IrisUPC" panose="020B0604020202020204" pitchFamily="34" charset="-34"/>
            <a:cs typeface="IrisUPC" panose="020B0604020202020204" pitchFamily="34" charset="-34"/>
          </a:endParaRPr>
        </a:p>
      </dgm:t>
    </dgm:pt>
    <dgm:pt modelId="{D7AF26EC-6CBA-49E7-B159-F83009AD6FDB}" type="parTrans" cxnId="{95F1642C-1729-4D08-A59E-333123E0D9E9}">
      <dgm:prSet/>
      <dgm:spPr/>
      <dgm:t>
        <a:bodyPr/>
        <a:lstStyle/>
        <a:p>
          <a:endParaRPr lang="th-TH" b="1"/>
        </a:p>
      </dgm:t>
    </dgm:pt>
    <dgm:pt modelId="{A271D16E-FF8C-4471-A2FE-23C87AA7D74B}" type="sibTrans" cxnId="{95F1642C-1729-4D08-A59E-333123E0D9E9}">
      <dgm:prSet/>
      <dgm:spPr>
        <a:solidFill>
          <a:schemeClr val="tx1"/>
        </a:solidFill>
        <a:ln>
          <a:solidFill>
            <a:srgbClr val="FFFF00"/>
          </a:solidFill>
        </a:ln>
      </dgm:spPr>
      <dgm:t>
        <a:bodyPr/>
        <a:lstStyle/>
        <a:p>
          <a:endParaRPr lang="th-TH" b="1"/>
        </a:p>
      </dgm:t>
    </dgm:pt>
    <dgm:pt modelId="{E0A35828-7E15-4661-8352-F2818C0EDB1F}">
      <dgm:prSet phldrT="[ข้อความ]" custT="1"/>
      <dgm:spPr/>
      <dgm:t>
        <a:bodyPr/>
        <a:lstStyle/>
        <a:p>
          <a:r>
            <a:rPr lang="th-TH" sz="2000" b="1" dirty="0" smtClean="0">
              <a:latin typeface="IrisUPC" panose="020B0604020202020204" pitchFamily="34" charset="-34"/>
              <a:cs typeface="IrisUPC" panose="020B0604020202020204" pitchFamily="34" charset="-34"/>
            </a:rPr>
            <a:t>ทรัพยากรธรรมชาติและสิ่งแวดล้อม     5 ตัวชี้วัด</a:t>
          </a:r>
          <a:endParaRPr lang="th-TH" sz="2000" b="1" dirty="0">
            <a:latin typeface="IrisUPC" panose="020B0604020202020204" pitchFamily="34" charset="-34"/>
            <a:cs typeface="IrisUPC" panose="020B0604020202020204" pitchFamily="34" charset="-34"/>
          </a:endParaRPr>
        </a:p>
      </dgm:t>
    </dgm:pt>
    <dgm:pt modelId="{C51713CA-853B-41D2-BDDC-ADE33FC376D5}" type="parTrans" cxnId="{6774F0B1-AFC4-4FDF-A2FF-63CC674B6CEB}">
      <dgm:prSet/>
      <dgm:spPr/>
      <dgm:t>
        <a:bodyPr/>
        <a:lstStyle/>
        <a:p>
          <a:endParaRPr lang="th-TH" b="1"/>
        </a:p>
      </dgm:t>
    </dgm:pt>
    <dgm:pt modelId="{F32712E5-D023-4F59-A901-146F7E3EA971}" type="sibTrans" cxnId="{6774F0B1-AFC4-4FDF-A2FF-63CC674B6CEB}">
      <dgm:prSet/>
      <dgm:spPr>
        <a:solidFill>
          <a:schemeClr val="tx1"/>
        </a:solidFill>
        <a:ln>
          <a:solidFill>
            <a:srgbClr val="FFFF00"/>
          </a:solidFill>
        </a:ln>
      </dgm:spPr>
      <dgm:t>
        <a:bodyPr/>
        <a:lstStyle/>
        <a:p>
          <a:endParaRPr lang="th-TH" b="1"/>
        </a:p>
      </dgm:t>
    </dgm:pt>
    <dgm:pt modelId="{963129EA-255C-4AE2-A15D-4E663425AFC3}">
      <dgm:prSet phldrT="[ข้อความ]" custT="1"/>
      <dgm:spPr/>
      <dgm:t>
        <a:bodyPr/>
        <a:lstStyle/>
        <a:p>
          <a:r>
            <a:rPr lang="th-TH" sz="2400" b="1" dirty="0" smtClean="0">
              <a:latin typeface="IrisUPC" panose="020B0604020202020204" pitchFamily="34" charset="-34"/>
              <a:cs typeface="IrisUPC" panose="020B0604020202020204" pitchFamily="34" charset="-34"/>
            </a:rPr>
            <a:t>ความเสี่ยงของชุมชนและภัยพิบัติ 3 ตัวชี้วัด</a:t>
          </a:r>
          <a:endParaRPr lang="th-TH" sz="2400" b="1" dirty="0">
            <a:latin typeface="IrisUPC" panose="020B0604020202020204" pitchFamily="34" charset="-34"/>
            <a:cs typeface="IrisUPC" panose="020B0604020202020204" pitchFamily="34" charset="-34"/>
          </a:endParaRPr>
        </a:p>
      </dgm:t>
    </dgm:pt>
    <dgm:pt modelId="{B5A4DD90-8ABA-40D9-B8AC-D7DC8B2209F2}" type="parTrans" cxnId="{1E905D63-2924-48BF-BAA9-2DC1863C7E3D}">
      <dgm:prSet/>
      <dgm:spPr/>
      <dgm:t>
        <a:bodyPr/>
        <a:lstStyle/>
        <a:p>
          <a:endParaRPr lang="th-TH" b="1"/>
        </a:p>
      </dgm:t>
    </dgm:pt>
    <dgm:pt modelId="{590C33FD-AAA3-42C2-845D-C0800D0ABB9E}" type="sibTrans" cxnId="{1E905D63-2924-48BF-BAA9-2DC1863C7E3D}">
      <dgm:prSet/>
      <dgm:spPr>
        <a:solidFill>
          <a:schemeClr val="tx1"/>
        </a:solidFill>
        <a:ln>
          <a:solidFill>
            <a:srgbClr val="FFFF00"/>
          </a:solidFill>
        </a:ln>
      </dgm:spPr>
      <dgm:t>
        <a:bodyPr/>
        <a:lstStyle/>
        <a:p>
          <a:endParaRPr lang="th-TH" b="1"/>
        </a:p>
      </dgm:t>
    </dgm:pt>
    <dgm:pt modelId="{5BC9246E-187C-42DD-B3D8-8842E6A89A95}">
      <dgm:prSet custT="1"/>
      <dgm:spPr/>
      <dgm:t>
        <a:bodyPr/>
        <a:lstStyle/>
        <a:p>
          <a:r>
            <a:rPr lang="th-TH" sz="2400" b="1" dirty="0" smtClean="0">
              <a:latin typeface="IrisUPC" panose="020B0604020202020204" pitchFamily="34" charset="-34"/>
              <a:cs typeface="IrisUPC" panose="020B0604020202020204" pitchFamily="34" charset="-34"/>
            </a:rPr>
            <a:t>สภาพพื้นฐานทางเศรษฐกิจ  7 ตัวชี้วัด</a:t>
          </a:r>
          <a:endParaRPr lang="th-TH" sz="2400" b="1" dirty="0">
            <a:latin typeface="IrisUPC" panose="020B0604020202020204" pitchFamily="34" charset="-34"/>
            <a:cs typeface="IrisUPC" panose="020B0604020202020204" pitchFamily="34" charset="-34"/>
          </a:endParaRPr>
        </a:p>
      </dgm:t>
    </dgm:pt>
    <dgm:pt modelId="{F5A1FCF5-3873-4FFD-BC6F-604E8958A926}" type="parTrans" cxnId="{A0B52784-2D98-4320-808D-8B6BD31700CF}">
      <dgm:prSet/>
      <dgm:spPr/>
      <dgm:t>
        <a:bodyPr/>
        <a:lstStyle/>
        <a:p>
          <a:endParaRPr lang="th-TH" b="1"/>
        </a:p>
      </dgm:t>
    </dgm:pt>
    <dgm:pt modelId="{11F6CFBA-5F15-4276-B284-A895B6F11E4B}" type="sibTrans" cxnId="{A0B52784-2D98-4320-808D-8B6BD31700CF}">
      <dgm:prSet/>
      <dgm:spPr>
        <a:solidFill>
          <a:schemeClr val="tx1"/>
        </a:solidFill>
        <a:ln>
          <a:solidFill>
            <a:srgbClr val="FFFF00"/>
          </a:solidFill>
        </a:ln>
      </dgm:spPr>
      <dgm:t>
        <a:bodyPr/>
        <a:lstStyle/>
        <a:p>
          <a:endParaRPr lang="th-TH" b="1"/>
        </a:p>
      </dgm:t>
    </dgm:pt>
    <dgm:pt modelId="{DC863D24-2E78-4893-A55F-1C7D35E62A2A}">
      <dgm:prSet custT="1"/>
      <dgm:spPr/>
      <dgm:t>
        <a:bodyPr/>
        <a:lstStyle/>
        <a:p>
          <a:r>
            <a:rPr lang="th-TH" sz="2400" b="1" dirty="0" smtClean="0">
              <a:latin typeface="IrisUPC" panose="020B0604020202020204" pitchFamily="34" charset="-34"/>
              <a:cs typeface="IrisUPC" panose="020B0604020202020204" pitchFamily="34" charset="-34"/>
            </a:rPr>
            <a:t>สุขภาวะ     และอนามัย   3 ตัวชี้วัด</a:t>
          </a:r>
          <a:endParaRPr lang="th-TH" sz="2400" b="1" dirty="0">
            <a:latin typeface="IrisUPC" panose="020B0604020202020204" pitchFamily="34" charset="-34"/>
            <a:cs typeface="IrisUPC" panose="020B0604020202020204" pitchFamily="34" charset="-34"/>
          </a:endParaRPr>
        </a:p>
      </dgm:t>
    </dgm:pt>
    <dgm:pt modelId="{AEC1AAA1-B393-499F-876F-44959DF69CED}" type="parTrans" cxnId="{6AD887A5-1F77-400A-BBC7-B9938555677E}">
      <dgm:prSet/>
      <dgm:spPr/>
      <dgm:t>
        <a:bodyPr/>
        <a:lstStyle/>
        <a:p>
          <a:endParaRPr lang="th-TH" b="1"/>
        </a:p>
      </dgm:t>
    </dgm:pt>
    <dgm:pt modelId="{3304ACB3-C003-4F73-A875-FCA5E75B65D9}" type="sibTrans" cxnId="{6AD887A5-1F77-400A-BBC7-B9938555677E}">
      <dgm:prSet/>
      <dgm:spPr>
        <a:solidFill>
          <a:schemeClr val="tx1"/>
        </a:solidFill>
        <a:ln>
          <a:solidFill>
            <a:srgbClr val="FFFF00"/>
          </a:solidFill>
        </a:ln>
      </dgm:spPr>
      <dgm:t>
        <a:bodyPr/>
        <a:lstStyle/>
        <a:p>
          <a:endParaRPr lang="th-TH" b="1"/>
        </a:p>
      </dgm:t>
    </dgm:pt>
    <dgm:pt modelId="{0851A78F-7FAE-4814-9FCB-7E94B02B65F2}" type="pres">
      <dgm:prSet presAssocID="{14BAE882-1BA8-438E-87BF-859DA707BB1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36DEE5C-681B-4C21-9AD0-8368027C53A9}" type="pres">
      <dgm:prSet presAssocID="{900F64F1-CEE3-4825-B887-1DC3DDEE2AB6}" presName="node" presStyleLbl="node1" presStyleIdx="0" presStyleCnt="7" custScaleX="163596" custRadScaleRad="101473" custRadScaleInc="-182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4FF249-43DC-4FFD-B5FD-F85DA2FDDCF1}" type="pres">
      <dgm:prSet presAssocID="{4B46457B-F789-48F3-9959-AB364B0893F1}" presName="sibTrans" presStyleLbl="sibTrans2D1" presStyleIdx="0" presStyleCnt="7" custScaleX="339243" custLinFactX="100000" custLinFactY="-4333" custLinFactNeighborX="103021" custLinFactNeighborY="-100000" custRadScaleRad="31750"/>
      <dgm:spPr/>
      <dgm:t>
        <a:bodyPr/>
        <a:lstStyle/>
        <a:p>
          <a:endParaRPr lang="th-TH"/>
        </a:p>
      </dgm:t>
    </dgm:pt>
    <dgm:pt modelId="{E3C13CF3-F889-4549-892C-DF0EE7A71875}" type="pres">
      <dgm:prSet presAssocID="{4B46457B-F789-48F3-9959-AB364B0893F1}" presName="connectorText" presStyleLbl="sibTrans2D1" presStyleIdx="0" presStyleCnt="7"/>
      <dgm:spPr/>
      <dgm:t>
        <a:bodyPr/>
        <a:lstStyle/>
        <a:p>
          <a:endParaRPr lang="th-TH"/>
        </a:p>
      </dgm:t>
    </dgm:pt>
    <dgm:pt modelId="{A3B86002-9CCD-4BB1-94EF-6A780CBABAC3}" type="pres">
      <dgm:prSet presAssocID="{5BC9246E-187C-42DD-B3D8-8842E6A89A95}" presName="node" presStyleLbl="node1" presStyleIdx="1" presStyleCnt="7" custScaleX="162529" custRadScaleRad="112129" custRadScaleInc="2315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9BB1CB-6903-4D02-B6E5-20BA11A05BF1}" type="pres">
      <dgm:prSet presAssocID="{11F6CFBA-5F15-4276-B284-A895B6F11E4B}" presName="sibTrans" presStyleLbl="sibTrans2D1" presStyleIdx="1" presStyleCnt="7" custScaleX="193566" custLinFactX="41462" custLinFactNeighborX="100000" custLinFactNeighborY="-12537"/>
      <dgm:spPr/>
      <dgm:t>
        <a:bodyPr/>
        <a:lstStyle/>
        <a:p>
          <a:endParaRPr lang="th-TH"/>
        </a:p>
      </dgm:t>
    </dgm:pt>
    <dgm:pt modelId="{F771620D-8622-4CC8-9A3F-031C26164FC5}" type="pres">
      <dgm:prSet presAssocID="{11F6CFBA-5F15-4276-B284-A895B6F11E4B}" presName="connectorText" presStyleLbl="sibTrans2D1" presStyleIdx="1" presStyleCnt="7"/>
      <dgm:spPr/>
      <dgm:t>
        <a:bodyPr/>
        <a:lstStyle/>
        <a:p>
          <a:endParaRPr lang="th-TH"/>
        </a:p>
      </dgm:t>
    </dgm:pt>
    <dgm:pt modelId="{C72A13A2-92DC-4B7D-B132-589FF9CAA7AE}" type="pres">
      <dgm:prSet presAssocID="{DC863D24-2E78-4893-A55F-1C7D35E62A2A}" presName="node" presStyleLbl="node1" presStyleIdx="2" presStyleCnt="7" custScaleX="155755" custRadScaleRad="121078" custRadScaleInc="-367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C822D0-7D3E-4279-A9A0-536F895E1399}" type="pres">
      <dgm:prSet presAssocID="{3304ACB3-C003-4F73-A875-FCA5E75B65D9}" presName="sibTrans" presStyleLbl="sibTrans2D1" presStyleIdx="2" presStyleCnt="7" custScaleX="295869" custLinFactX="82844" custLinFactNeighborX="100000" custLinFactNeighborY="75475" custRadScaleRad="54992" custRadScaleInc="-2147483648"/>
      <dgm:spPr/>
      <dgm:t>
        <a:bodyPr/>
        <a:lstStyle/>
        <a:p>
          <a:endParaRPr lang="th-TH"/>
        </a:p>
      </dgm:t>
    </dgm:pt>
    <dgm:pt modelId="{17C208D7-44DF-4B6F-8D8E-F30827FE950A}" type="pres">
      <dgm:prSet presAssocID="{3304ACB3-C003-4F73-A875-FCA5E75B65D9}" presName="connectorText" presStyleLbl="sibTrans2D1" presStyleIdx="2" presStyleCnt="7"/>
      <dgm:spPr/>
      <dgm:t>
        <a:bodyPr/>
        <a:lstStyle/>
        <a:p>
          <a:endParaRPr lang="th-TH"/>
        </a:p>
      </dgm:t>
    </dgm:pt>
    <dgm:pt modelId="{5A37E628-C95F-445B-B446-388942B437A4}" type="pres">
      <dgm:prSet presAssocID="{C082D1A5-A214-41FF-9BD6-4F9C60C59138}" presName="node" presStyleLbl="node1" presStyleIdx="3" presStyleCnt="7" custScaleX="143478" custRadScaleRad="104130" custRadScaleInc="-2477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4247483-FBC8-4D92-8D8C-94D061EEEF95}" type="pres">
      <dgm:prSet presAssocID="{93753BA1-22CA-49F1-8E24-A81273715730}" presName="sibTrans" presStyleLbl="sibTrans2D1" presStyleIdx="3" presStyleCnt="7" custScaleX="237340" custLinFactNeighborX="-9661" custLinFactNeighborY="74386"/>
      <dgm:spPr/>
      <dgm:t>
        <a:bodyPr/>
        <a:lstStyle/>
        <a:p>
          <a:endParaRPr lang="th-TH"/>
        </a:p>
      </dgm:t>
    </dgm:pt>
    <dgm:pt modelId="{B3DDA358-21D1-4562-B5F1-7E016FE24789}" type="pres">
      <dgm:prSet presAssocID="{93753BA1-22CA-49F1-8E24-A81273715730}" presName="connectorText" presStyleLbl="sibTrans2D1" presStyleIdx="3" presStyleCnt="7"/>
      <dgm:spPr/>
      <dgm:t>
        <a:bodyPr/>
        <a:lstStyle/>
        <a:p>
          <a:endParaRPr lang="th-TH"/>
        </a:p>
      </dgm:t>
    </dgm:pt>
    <dgm:pt modelId="{FD4437B8-F342-4D85-B9F9-E031663D50ED}" type="pres">
      <dgm:prSet presAssocID="{50B5BF36-ABA9-4327-9E8E-E38F821F7185}" presName="node" presStyleLbl="node1" presStyleIdx="4" presStyleCnt="7" custScaleX="161606" custRadScaleRad="106836" custRadScaleInc="3350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E0C3A4-D68A-436B-9B4D-56EBF77A0E2A}" type="pres">
      <dgm:prSet presAssocID="{A271D16E-FF8C-4471-A2FE-23C87AA7D74B}" presName="sibTrans" presStyleLbl="sibTrans2D1" presStyleIdx="4" presStyleCnt="7" custScaleX="277259" custLinFactX="-100000" custLinFactNeighborX="-164745" custLinFactNeighborY="54743"/>
      <dgm:spPr/>
      <dgm:t>
        <a:bodyPr/>
        <a:lstStyle/>
        <a:p>
          <a:endParaRPr lang="th-TH"/>
        </a:p>
      </dgm:t>
    </dgm:pt>
    <dgm:pt modelId="{92DD8646-AFA7-47CD-8F6F-9AECD0DF69FA}" type="pres">
      <dgm:prSet presAssocID="{A271D16E-FF8C-4471-A2FE-23C87AA7D74B}" presName="connectorText" presStyleLbl="sibTrans2D1" presStyleIdx="4" presStyleCnt="7"/>
      <dgm:spPr/>
      <dgm:t>
        <a:bodyPr/>
        <a:lstStyle/>
        <a:p>
          <a:endParaRPr lang="th-TH"/>
        </a:p>
      </dgm:t>
    </dgm:pt>
    <dgm:pt modelId="{911D82E3-D3FD-434D-AC70-6066C0F644F7}" type="pres">
      <dgm:prSet presAssocID="{E0A35828-7E15-4661-8352-F2818C0EDB1F}" presName="node" presStyleLbl="node1" presStyleIdx="5" presStyleCnt="7" custScaleX="173596" custRadScaleRad="121345" custRadScaleInc="1014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39C5A06-5973-40A0-8435-109EE12A50BF}" type="pres">
      <dgm:prSet presAssocID="{F32712E5-D023-4F59-A901-146F7E3EA971}" presName="sibTrans" presStyleLbl="sibTrans2D1" presStyleIdx="5" presStyleCnt="7" custScaleX="216171" custLinFactX="-83077" custLinFactNeighborX="-100000" custLinFactNeighborY="-14134"/>
      <dgm:spPr/>
      <dgm:t>
        <a:bodyPr/>
        <a:lstStyle/>
        <a:p>
          <a:endParaRPr lang="th-TH"/>
        </a:p>
      </dgm:t>
    </dgm:pt>
    <dgm:pt modelId="{7F1E43C7-66D1-4DE2-B3B6-3E0077F84F55}" type="pres">
      <dgm:prSet presAssocID="{F32712E5-D023-4F59-A901-146F7E3EA971}" presName="connectorText" presStyleLbl="sibTrans2D1" presStyleIdx="5" presStyleCnt="7"/>
      <dgm:spPr/>
      <dgm:t>
        <a:bodyPr/>
        <a:lstStyle/>
        <a:p>
          <a:endParaRPr lang="th-TH"/>
        </a:p>
      </dgm:t>
    </dgm:pt>
    <dgm:pt modelId="{C0360672-2E40-4C5D-9EF9-DAC4C2B66A9F}" type="pres">
      <dgm:prSet presAssocID="{963129EA-255C-4AE2-A15D-4E663425AFC3}" presName="node" presStyleLbl="node1" presStyleIdx="6" presStyleCnt="7" custScaleX="192465" custRadScaleRad="120457" custRadScaleInc="-2773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2F7BD55-07C8-4276-9783-0E638055F90E}" type="pres">
      <dgm:prSet presAssocID="{590C33FD-AAA3-42C2-845D-C0800D0ABB9E}" presName="sibTrans" presStyleLbl="sibTrans2D1" presStyleIdx="6" presStyleCnt="7" custScaleX="386034" custLinFactX="-97616" custLinFactNeighborX="-100000" custLinFactNeighborY="-99195"/>
      <dgm:spPr/>
      <dgm:t>
        <a:bodyPr/>
        <a:lstStyle/>
        <a:p>
          <a:endParaRPr lang="th-TH"/>
        </a:p>
      </dgm:t>
    </dgm:pt>
    <dgm:pt modelId="{36A0CFF1-D815-4ABA-9A13-D9B16456C348}" type="pres">
      <dgm:prSet presAssocID="{590C33FD-AAA3-42C2-845D-C0800D0ABB9E}" presName="connectorText" presStyleLbl="sibTrans2D1" presStyleIdx="6" presStyleCnt="7"/>
      <dgm:spPr/>
      <dgm:t>
        <a:bodyPr/>
        <a:lstStyle/>
        <a:p>
          <a:endParaRPr lang="th-TH"/>
        </a:p>
      </dgm:t>
    </dgm:pt>
  </dgm:ptLst>
  <dgm:cxnLst>
    <dgm:cxn modelId="{95F1642C-1729-4D08-A59E-333123E0D9E9}" srcId="{14BAE882-1BA8-438E-87BF-859DA707BB10}" destId="{50B5BF36-ABA9-4327-9E8E-E38F821F7185}" srcOrd="4" destOrd="0" parTransId="{D7AF26EC-6CBA-49E7-B159-F83009AD6FDB}" sibTransId="{A271D16E-FF8C-4471-A2FE-23C87AA7D74B}"/>
    <dgm:cxn modelId="{49AB616B-0CBB-4B91-92F0-C881CD311CC4}" type="presOf" srcId="{4B46457B-F789-48F3-9959-AB364B0893F1}" destId="{E3C13CF3-F889-4549-892C-DF0EE7A71875}" srcOrd="1" destOrd="0" presId="urn:microsoft.com/office/officeart/2005/8/layout/cycle2"/>
    <dgm:cxn modelId="{F81E208C-B4EB-402C-B0C5-B5AC48EBD2E2}" type="presOf" srcId="{5BC9246E-187C-42DD-B3D8-8842E6A89A95}" destId="{A3B86002-9CCD-4BB1-94EF-6A780CBABAC3}" srcOrd="0" destOrd="0" presId="urn:microsoft.com/office/officeart/2005/8/layout/cycle2"/>
    <dgm:cxn modelId="{66011EBF-0DBA-4450-B20D-7609CE6B7638}" type="presOf" srcId="{590C33FD-AAA3-42C2-845D-C0800D0ABB9E}" destId="{12F7BD55-07C8-4276-9783-0E638055F90E}" srcOrd="0" destOrd="0" presId="urn:microsoft.com/office/officeart/2005/8/layout/cycle2"/>
    <dgm:cxn modelId="{B21CAD3E-D252-4C20-B498-BC26F3E53EE0}" type="presOf" srcId="{93753BA1-22CA-49F1-8E24-A81273715730}" destId="{44247483-FBC8-4D92-8D8C-94D061EEEF95}" srcOrd="0" destOrd="0" presId="urn:microsoft.com/office/officeart/2005/8/layout/cycle2"/>
    <dgm:cxn modelId="{D36CEDC8-6C18-4968-9C5B-E075E8F955E1}" type="presOf" srcId="{3304ACB3-C003-4F73-A875-FCA5E75B65D9}" destId="{59C822D0-7D3E-4279-A9A0-536F895E1399}" srcOrd="0" destOrd="0" presId="urn:microsoft.com/office/officeart/2005/8/layout/cycle2"/>
    <dgm:cxn modelId="{AF39867E-7EDC-4599-851F-D89DE4548F0E}" type="presOf" srcId="{C082D1A5-A214-41FF-9BD6-4F9C60C59138}" destId="{5A37E628-C95F-445B-B446-388942B437A4}" srcOrd="0" destOrd="0" presId="urn:microsoft.com/office/officeart/2005/8/layout/cycle2"/>
    <dgm:cxn modelId="{03FA7A1C-B3F4-43CC-80DA-F7F52C07954F}" type="presOf" srcId="{50B5BF36-ABA9-4327-9E8E-E38F821F7185}" destId="{FD4437B8-F342-4D85-B9F9-E031663D50ED}" srcOrd="0" destOrd="0" presId="urn:microsoft.com/office/officeart/2005/8/layout/cycle2"/>
    <dgm:cxn modelId="{1C582707-79A7-4C6D-9CE2-E6A13E5F6CA8}" type="presOf" srcId="{963129EA-255C-4AE2-A15D-4E663425AFC3}" destId="{C0360672-2E40-4C5D-9EF9-DAC4C2B66A9F}" srcOrd="0" destOrd="0" presId="urn:microsoft.com/office/officeart/2005/8/layout/cycle2"/>
    <dgm:cxn modelId="{1E905D63-2924-48BF-BAA9-2DC1863C7E3D}" srcId="{14BAE882-1BA8-438E-87BF-859DA707BB10}" destId="{963129EA-255C-4AE2-A15D-4E663425AFC3}" srcOrd="6" destOrd="0" parTransId="{B5A4DD90-8ABA-40D9-B8AC-D7DC8B2209F2}" sibTransId="{590C33FD-AAA3-42C2-845D-C0800D0ABB9E}"/>
    <dgm:cxn modelId="{ACF8A563-2B95-42E5-A9B5-841F9D9B9302}" type="presOf" srcId="{14BAE882-1BA8-438E-87BF-859DA707BB10}" destId="{0851A78F-7FAE-4814-9FCB-7E94B02B65F2}" srcOrd="0" destOrd="0" presId="urn:microsoft.com/office/officeart/2005/8/layout/cycle2"/>
    <dgm:cxn modelId="{6082A0F8-6B33-4175-BC55-5C685DD1BA85}" type="presOf" srcId="{F32712E5-D023-4F59-A901-146F7E3EA971}" destId="{739C5A06-5973-40A0-8435-109EE12A50BF}" srcOrd="0" destOrd="0" presId="urn:microsoft.com/office/officeart/2005/8/layout/cycle2"/>
    <dgm:cxn modelId="{1D89ECD4-E543-4C40-9E56-6B55685ED615}" type="presOf" srcId="{A271D16E-FF8C-4471-A2FE-23C87AA7D74B}" destId="{9BE0C3A4-D68A-436B-9B4D-56EBF77A0E2A}" srcOrd="0" destOrd="0" presId="urn:microsoft.com/office/officeart/2005/8/layout/cycle2"/>
    <dgm:cxn modelId="{C4771527-4B00-4FA6-ACD5-ED32B453D434}" srcId="{14BAE882-1BA8-438E-87BF-859DA707BB10}" destId="{C082D1A5-A214-41FF-9BD6-4F9C60C59138}" srcOrd="3" destOrd="0" parTransId="{EC6E4794-3BC4-491B-A904-AD168DC9F46A}" sibTransId="{93753BA1-22CA-49F1-8E24-A81273715730}"/>
    <dgm:cxn modelId="{3500EC9D-F8BA-4CEB-A984-7DE6C92D105A}" srcId="{14BAE882-1BA8-438E-87BF-859DA707BB10}" destId="{900F64F1-CEE3-4825-B887-1DC3DDEE2AB6}" srcOrd="0" destOrd="0" parTransId="{A976BD24-B3E4-4AAD-A177-910683953839}" sibTransId="{4B46457B-F789-48F3-9959-AB364B0893F1}"/>
    <dgm:cxn modelId="{3F7E2AEB-16BC-4BEF-93D9-AF65E0AD5072}" type="presOf" srcId="{A271D16E-FF8C-4471-A2FE-23C87AA7D74B}" destId="{92DD8646-AFA7-47CD-8F6F-9AECD0DF69FA}" srcOrd="1" destOrd="0" presId="urn:microsoft.com/office/officeart/2005/8/layout/cycle2"/>
    <dgm:cxn modelId="{9933A6D0-0889-4B97-89B9-1786CE57FAD1}" type="presOf" srcId="{590C33FD-AAA3-42C2-845D-C0800D0ABB9E}" destId="{36A0CFF1-D815-4ABA-9A13-D9B16456C348}" srcOrd="1" destOrd="0" presId="urn:microsoft.com/office/officeart/2005/8/layout/cycle2"/>
    <dgm:cxn modelId="{E68105A0-CB49-43EF-86C9-494648295414}" type="presOf" srcId="{E0A35828-7E15-4661-8352-F2818C0EDB1F}" destId="{911D82E3-D3FD-434D-AC70-6066C0F644F7}" srcOrd="0" destOrd="0" presId="urn:microsoft.com/office/officeart/2005/8/layout/cycle2"/>
    <dgm:cxn modelId="{E8891C20-F23D-42A2-AD96-234A8BBE1122}" type="presOf" srcId="{DC863D24-2E78-4893-A55F-1C7D35E62A2A}" destId="{C72A13A2-92DC-4B7D-B132-589FF9CAA7AE}" srcOrd="0" destOrd="0" presId="urn:microsoft.com/office/officeart/2005/8/layout/cycle2"/>
    <dgm:cxn modelId="{A5706A8E-DCF7-43E9-AE14-01D7B47CC25E}" type="presOf" srcId="{3304ACB3-C003-4F73-A875-FCA5E75B65D9}" destId="{17C208D7-44DF-4B6F-8D8E-F30827FE950A}" srcOrd="1" destOrd="0" presId="urn:microsoft.com/office/officeart/2005/8/layout/cycle2"/>
    <dgm:cxn modelId="{955E6FC9-EE5C-4F83-8D71-A24AD9E93F62}" type="presOf" srcId="{93753BA1-22CA-49F1-8E24-A81273715730}" destId="{B3DDA358-21D1-4562-B5F1-7E016FE24789}" srcOrd="1" destOrd="0" presId="urn:microsoft.com/office/officeart/2005/8/layout/cycle2"/>
    <dgm:cxn modelId="{BF3D7C93-EC59-4971-AE5A-79A5D41B1AB1}" type="presOf" srcId="{4B46457B-F789-48F3-9959-AB364B0893F1}" destId="{EF4FF249-43DC-4FFD-B5FD-F85DA2FDDCF1}" srcOrd="0" destOrd="0" presId="urn:microsoft.com/office/officeart/2005/8/layout/cycle2"/>
    <dgm:cxn modelId="{B87586A9-117F-400A-B62D-B81B2CE5E7E7}" type="presOf" srcId="{11F6CFBA-5F15-4276-B284-A895B6F11E4B}" destId="{E99BB1CB-6903-4D02-B6E5-20BA11A05BF1}" srcOrd="0" destOrd="0" presId="urn:microsoft.com/office/officeart/2005/8/layout/cycle2"/>
    <dgm:cxn modelId="{6AD887A5-1F77-400A-BBC7-B9938555677E}" srcId="{14BAE882-1BA8-438E-87BF-859DA707BB10}" destId="{DC863D24-2E78-4893-A55F-1C7D35E62A2A}" srcOrd="2" destOrd="0" parTransId="{AEC1AAA1-B393-499F-876F-44959DF69CED}" sibTransId="{3304ACB3-C003-4F73-A875-FCA5E75B65D9}"/>
    <dgm:cxn modelId="{A0B52784-2D98-4320-808D-8B6BD31700CF}" srcId="{14BAE882-1BA8-438E-87BF-859DA707BB10}" destId="{5BC9246E-187C-42DD-B3D8-8842E6A89A95}" srcOrd="1" destOrd="0" parTransId="{F5A1FCF5-3873-4FFD-BC6F-604E8958A926}" sibTransId="{11F6CFBA-5F15-4276-B284-A895B6F11E4B}"/>
    <dgm:cxn modelId="{726BFFC3-89E0-408E-86B3-C7B29135C6EF}" type="presOf" srcId="{900F64F1-CEE3-4825-B887-1DC3DDEE2AB6}" destId="{736DEE5C-681B-4C21-9AD0-8368027C53A9}" srcOrd="0" destOrd="0" presId="urn:microsoft.com/office/officeart/2005/8/layout/cycle2"/>
    <dgm:cxn modelId="{6774F0B1-AFC4-4FDF-A2FF-63CC674B6CEB}" srcId="{14BAE882-1BA8-438E-87BF-859DA707BB10}" destId="{E0A35828-7E15-4661-8352-F2818C0EDB1F}" srcOrd="5" destOrd="0" parTransId="{C51713CA-853B-41D2-BDDC-ADE33FC376D5}" sibTransId="{F32712E5-D023-4F59-A901-146F7E3EA971}"/>
    <dgm:cxn modelId="{88006E9E-679F-4EE0-9D21-4CB8FB77835A}" type="presOf" srcId="{11F6CFBA-5F15-4276-B284-A895B6F11E4B}" destId="{F771620D-8622-4CC8-9A3F-031C26164FC5}" srcOrd="1" destOrd="0" presId="urn:microsoft.com/office/officeart/2005/8/layout/cycle2"/>
    <dgm:cxn modelId="{47E4C39D-1158-4E2C-A0C7-3B1A8532FB88}" type="presOf" srcId="{F32712E5-D023-4F59-A901-146F7E3EA971}" destId="{7F1E43C7-66D1-4DE2-B3B6-3E0077F84F55}" srcOrd="1" destOrd="0" presId="urn:microsoft.com/office/officeart/2005/8/layout/cycle2"/>
    <dgm:cxn modelId="{3938E467-A677-4C8E-BB28-0649ABF07759}" type="presParOf" srcId="{0851A78F-7FAE-4814-9FCB-7E94B02B65F2}" destId="{736DEE5C-681B-4C21-9AD0-8368027C53A9}" srcOrd="0" destOrd="0" presId="urn:microsoft.com/office/officeart/2005/8/layout/cycle2"/>
    <dgm:cxn modelId="{9161DBE9-7A49-412F-9941-DB97FA76EC8E}" type="presParOf" srcId="{0851A78F-7FAE-4814-9FCB-7E94B02B65F2}" destId="{EF4FF249-43DC-4FFD-B5FD-F85DA2FDDCF1}" srcOrd="1" destOrd="0" presId="urn:microsoft.com/office/officeart/2005/8/layout/cycle2"/>
    <dgm:cxn modelId="{49F934E5-DD77-43E4-BA2F-AFA4A18EC7F4}" type="presParOf" srcId="{EF4FF249-43DC-4FFD-B5FD-F85DA2FDDCF1}" destId="{E3C13CF3-F889-4549-892C-DF0EE7A71875}" srcOrd="0" destOrd="0" presId="urn:microsoft.com/office/officeart/2005/8/layout/cycle2"/>
    <dgm:cxn modelId="{23F7C440-E6C8-4505-9C16-2A033BFEFFBF}" type="presParOf" srcId="{0851A78F-7FAE-4814-9FCB-7E94B02B65F2}" destId="{A3B86002-9CCD-4BB1-94EF-6A780CBABAC3}" srcOrd="2" destOrd="0" presId="urn:microsoft.com/office/officeart/2005/8/layout/cycle2"/>
    <dgm:cxn modelId="{20380161-0BF1-4A9D-A77B-C036651B164D}" type="presParOf" srcId="{0851A78F-7FAE-4814-9FCB-7E94B02B65F2}" destId="{E99BB1CB-6903-4D02-B6E5-20BA11A05BF1}" srcOrd="3" destOrd="0" presId="urn:microsoft.com/office/officeart/2005/8/layout/cycle2"/>
    <dgm:cxn modelId="{EC7ED2CA-73DE-46DB-B62D-6C87AD97F3F0}" type="presParOf" srcId="{E99BB1CB-6903-4D02-B6E5-20BA11A05BF1}" destId="{F771620D-8622-4CC8-9A3F-031C26164FC5}" srcOrd="0" destOrd="0" presId="urn:microsoft.com/office/officeart/2005/8/layout/cycle2"/>
    <dgm:cxn modelId="{BC26F275-01E6-4BD5-9C97-B709B8BABE05}" type="presParOf" srcId="{0851A78F-7FAE-4814-9FCB-7E94B02B65F2}" destId="{C72A13A2-92DC-4B7D-B132-589FF9CAA7AE}" srcOrd="4" destOrd="0" presId="urn:microsoft.com/office/officeart/2005/8/layout/cycle2"/>
    <dgm:cxn modelId="{7ED137C1-0A40-4258-A29C-E1B713002253}" type="presParOf" srcId="{0851A78F-7FAE-4814-9FCB-7E94B02B65F2}" destId="{59C822D0-7D3E-4279-A9A0-536F895E1399}" srcOrd="5" destOrd="0" presId="urn:microsoft.com/office/officeart/2005/8/layout/cycle2"/>
    <dgm:cxn modelId="{98E244E7-D31E-4E5E-B114-64020D78F8F1}" type="presParOf" srcId="{59C822D0-7D3E-4279-A9A0-536F895E1399}" destId="{17C208D7-44DF-4B6F-8D8E-F30827FE950A}" srcOrd="0" destOrd="0" presId="urn:microsoft.com/office/officeart/2005/8/layout/cycle2"/>
    <dgm:cxn modelId="{52141184-E6B1-49F0-983A-BD39DC46FF6A}" type="presParOf" srcId="{0851A78F-7FAE-4814-9FCB-7E94B02B65F2}" destId="{5A37E628-C95F-445B-B446-388942B437A4}" srcOrd="6" destOrd="0" presId="urn:microsoft.com/office/officeart/2005/8/layout/cycle2"/>
    <dgm:cxn modelId="{3078DC4B-67BC-4F3E-B379-68B42250421D}" type="presParOf" srcId="{0851A78F-7FAE-4814-9FCB-7E94B02B65F2}" destId="{44247483-FBC8-4D92-8D8C-94D061EEEF95}" srcOrd="7" destOrd="0" presId="urn:microsoft.com/office/officeart/2005/8/layout/cycle2"/>
    <dgm:cxn modelId="{7071DBC1-A720-499A-BE46-6828CF32B31A}" type="presParOf" srcId="{44247483-FBC8-4D92-8D8C-94D061EEEF95}" destId="{B3DDA358-21D1-4562-B5F1-7E016FE24789}" srcOrd="0" destOrd="0" presId="urn:microsoft.com/office/officeart/2005/8/layout/cycle2"/>
    <dgm:cxn modelId="{3BA3DE24-679F-4D0C-83A1-445E5EA61796}" type="presParOf" srcId="{0851A78F-7FAE-4814-9FCB-7E94B02B65F2}" destId="{FD4437B8-F342-4D85-B9F9-E031663D50ED}" srcOrd="8" destOrd="0" presId="urn:microsoft.com/office/officeart/2005/8/layout/cycle2"/>
    <dgm:cxn modelId="{13476C8D-B24C-409F-AE7A-41D43BF9463E}" type="presParOf" srcId="{0851A78F-7FAE-4814-9FCB-7E94B02B65F2}" destId="{9BE0C3A4-D68A-436B-9B4D-56EBF77A0E2A}" srcOrd="9" destOrd="0" presId="urn:microsoft.com/office/officeart/2005/8/layout/cycle2"/>
    <dgm:cxn modelId="{91AC44E1-7B7F-4E09-85D4-B70F1C68D3D1}" type="presParOf" srcId="{9BE0C3A4-D68A-436B-9B4D-56EBF77A0E2A}" destId="{92DD8646-AFA7-47CD-8F6F-9AECD0DF69FA}" srcOrd="0" destOrd="0" presId="urn:microsoft.com/office/officeart/2005/8/layout/cycle2"/>
    <dgm:cxn modelId="{02F13D40-3F10-4697-A94D-90540658F23A}" type="presParOf" srcId="{0851A78F-7FAE-4814-9FCB-7E94B02B65F2}" destId="{911D82E3-D3FD-434D-AC70-6066C0F644F7}" srcOrd="10" destOrd="0" presId="urn:microsoft.com/office/officeart/2005/8/layout/cycle2"/>
    <dgm:cxn modelId="{D8AE8826-E349-4CC2-999C-3FCAAD08481B}" type="presParOf" srcId="{0851A78F-7FAE-4814-9FCB-7E94B02B65F2}" destId="{739C5A06-5973-40A0-8435-109EE12A50BF}" srcOrd="11" destOrd="0" presId="urn:microsoft.com/office/officeart/2005/8/layout/cycle2"/>
    <dgm:cxn modelId="{FB8B493F-24F9-407F-BDF3-F35126D47C35}" type="presParOf" srcId="{739C5A06-5973-40A0-8435-109EE12A50BF}" destId="{7F1E43C7-66D1-4DE2-B3B6-3E0077F84F55}" srcOrd="0" destOrd="0" presId="urn:microsoft.com/office/officeart/2005/8/layout/cycle2"/>
    <dgm:cxn modelId="{86566E7A-54F2-4EE6-AB52-B7E6C9961A6D}" type="presParOf" srcId="{0851A78F-7FAE-4814-9FCB-7E94B02B65F2}" destId="{C0360672-2E40-4C5D-9EF9-DAC4C2B66A9F}" srcOrd="12" destOrd="0" presId="urn:microsoft.com/office/officeart/2005/8/layout/cycle2"/>
    <dgm:cxn modelId="{06797E92-E777-4909-B185-C49B2AFBF083}" type="presParOf" srcId="{0851A78F-7FAE-4814-9FCB-7E94B02B65F2}" destId="{12F7BD55-07C8-4276-9783-0E638055F90E}" srcOrd="13" destOrd="0" presId="urn:microsoft.com/office/officeart/2005/8/layout/cycle2"/>
    <dgm:cxn modelId="{DF0DA050-E3E7-48E4-9D09-05AC563C0E9F}" type="presParOf" srcId="{12F7BD55-07C8-4276-9783-0E638055F90E}" destId="{36A0CFF1-D815-4ABA-9A13-D9B16456C3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DEE5C-681B-4C21-9AD0-8368027C53A9}">
      <dsp:nvSpPr>
        <dsp:cNvPr id="0" name=""/>
        <dsp:cNvSpPr/>
      </dsp:nvSpPr>
      <dsp:spPr>
        <a:xfrm>
          <a:off x="3545446" y="0"/>
          <a:ext cx="2039866" cy="12468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bg1"/>
              </a:solidFill>
              <a:latin typeface="IrisUPC" panose="020B0604020202020204" pitchFamily="34" charset="-34"/>
              <a:cs typeface="IrisUPC" panose="020B0604020202020204" pitchFamily="34" charset="-34"/>
            </a:rPr>
            <a:t>โครงสร้างพื้นฐาน         7 ตัวชี้วัด</a:t>
          </a:r>
          <a:endParaRPr lang="th-TH" sz="2400" b="1" kern="1200" dirty="0">
            <a:solidFill>
              <a:schemeClr val="bg1"/>
            </a:solidFill>
            <a:latin typeface="IrisUPC" panose="020B0604020202020204" pitchFamily="34" charset="-34"/>
            <a:cs typeface="IrisUPC" panose="020B0604020202020204" pitchFamily="34" charset="-34"/>
          </a:endParaRPr>
        </a:p>
      </dsp:txBody>
      <dsp:txXfrm>
        <a:off x="3844177" y="182603"/>
        <a:ext cx="1442404" cy="881686"/>
      </dsp:txXfrm>
    </dsp:sp>
    <dsp:sp modelId="{EF4FF249-43DC-4FFD-B5FD-F85DA2FDDCF1}">
      <dsp:nvSpPr>
        <dsp:cNvPr id="0" name=""/>
        <dsp:cNvSpPr/>
      </dsp:nvSpPr>
      <dsp:spPr>
        <a:xfrm rot="1355310">
          <a:off x="5663118" y="400654"/>
          <a:ext cx="732545" cy="42082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700" b="1" kern="1200"/>
        </a:p>
      </dsp:txBody>
      <dsp:txXfrm>
        <a:off x="5667960" y="460572"/>
        <a:ext cx="606297" cy="252496"/>
      </dsp:txXfrm>
    </dsp:sp>
    <dsp:sp modelId="{A3B86002-9CCD-4BB1-94EF-6A780CBABAC3}">
      <dsp:nvSpPr>
        <dsp:cNvPr id="0" name=""/>
        <dsp:cNvSpPr/>
      </dsp:nvSpPr>
      <dsp:spPr>
        <a:xfrm>
          <a:off x="5610848" y="856490"/>
          <a:ext cx="2026562" cy="12468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IrisUPC" panose="020B0604020202020204" pitchFamily="34" charset="-34"/>
              <a:cs typeface="IrisUPC" panose="020B0604020202020204" pitchFamily="34" charset="-34"/>
            </a:rPr>
            <a:t>สภาพพื้นฐานทางเศรษฐกิจ  7 ตัวชี้วัด</a:t>
          </a:r>
          <a:endParaRPr lang="th-TH" sz="2400" b="1" kern="1200" dirty="0">
            <a:latin typeface="IrisUPC" panose="020B0604020202020204" pitchFamily="34" charset="-34"/>
            <a:cs typeface="IrisUPC" panose="020B0604020202020204" pitchFamily="34" charset="-34"/>
          </a:endParaRPr>
        </a:p>
      </dsp:txBody>
      <dsp:txXfrm>
        <a:off x="5907631" y="1039093"/>
        <a:ext cx="1432996" cy="881686"/>
      </dsp:txXfrm>
    </dsp:sp>
    <dsp:sp modelId="{E99BB1CB-6903-4D02-B6E5-20BA11A05BF1}">
      <dsp:nvSpPr>
        <dsp:cNvPr id="0" name=""/>
        <dsp:cNvSpPr/>
      </dsp:nvSpPr>
      <dsp:spPr>
        <a:xfrm rot="4457614">
          <a:off x="7033256" y="2130902"/>
          <a:ext cx="658793" cy="42082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700" b="1" kern="1200"/>
        </a:p>
      </dsp:txBody>
      <dsp:txXfrm>
        <a:off x="7079292" y="2154300"/>
        <a:ext cx="532545" cy="252496"/>
      </dsp:txXfrm>
    </dsp:sp>
    <dsp:sp modelId="{C72A13A2-92DC-4B7D-B132-589FF9CAA7AE}">
      <dsp:nvSpPr>
        <dsp:cNvPr id="0" name=""/>
        <dsp:cNvSpPr/>
      </dsp:nvSpPr>
      <dsp:spPr>
        <a:xfrm>
          <a:off x="6172200" y="2702520"/>
          <a:ext cx="1942097" cy="12468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IrisUPC" panose="020B0604020202020204" pitchFamily="34" charset="-34"/>
              <a:cs typeface="IrisUPC" panose="020B0604020202020204" pitchFamily="34" charset="-34"/>
            </a:rPr>
            <a:t>สุขภาวะ     และอนามัย   3 ตัวชี้วัด</a:t>
          </a:r>
          <a:endParaRPr lang="th-TH" sz="2400" b="1" kern="1200" dirty="0">
            <a:latin typeface="IrisUPC" panose="020B0604020202020204" pitchFamily="34" charset="-34"/>
            <a:cs typeface="IrisUPC" panose="020B0604020202020204" pitchFamily="34" charset="-34"/>
          </a:endParaRPr>
        </a:p>
      </dsp:txBody>
      <dsp:txXfrm>
        <a:off x="6456614" y="2885123"/>
        <a:ext cx="1373269" cy="881686"/>
      </dsp:txXfrm>
    </dsp:sp>
    <dsp:sp modelId="{59C822D0-7D3E-4279-A9A0-536F895E1399}">
      <dsp:nvSpPr>
        <dsp:cNvPr id="0" name=""/>
        <dsp:cNvSpPr/>
      </dsp:nvSpPr>
      <dsp:spPr>
        <a:xfrm rot="8098020">
          <a:off x="6545516" y="4117952"/>
          <a:ext cx="731070" cy="42082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700" b="1" kern="1200"/>
        </a:p>
      </dsp:txBody>
      <dsp:txXfrm rot="10800000">
        <a:off x="6653250" y="4157456"/>
        <a:ext cx="604822" cy="252496"/>
      </dsp:txXfrm>
    </dsp:sp>
    <dsp:sp modelId="{5A37E628-C95F-445B-B446-388942B437A4}">
      <dsp:nvSpPr>
        <dsp:cNvPr id="0" name=""/>
        <dsp:cNvSpPr/>
      </dsp:nvSpPr>
      <dsp:spPr>
        <a:xfrm>
          <a:off x="4883993" y="4068841"/>
          <a:ext cx="1789016" cy="12468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IrisUPC" panose="020B0604020202020204" pitchFamily="34" charset="-34"/>
              <a:cs typeface="IrisUPC" panose="020B0604020202020204" pitchFamily="34" charset="-34"/>
            </a:rPr>
            <a:t>ความรู้     </a:t>
          </a:r>
          <a:r>
            <a:rPr lang="th-TH" sz="2350" b="1" kern="1200" dirty="0" smtClean="0">
              <a:latin typeface="IrisUPC" panose="020B0604020202020204" pitchFamily="34" charset="-34"/>
              <a:cs typeface="IrisUPC" panose="020B0604020202020204" pitchFamily="34" charset="-34"/>
            </a:rPr>
            <a:t>และการศึกษา    </a:t>
          </a:r>
          <a:r>
            <a:rPr lang="th-TH" sz="2400" b="1" kern="1200" dirty="0" smtClean="0">
              <a:latin typeface="IrisUPC" panose="020B0604020202020204" pitchFamily="34" charset="-34"/>
              <a:cs typeface="IrisUPC" panose="020B0604020202020204" pitchFamily="34" charset="-34"/>
            </a:rPr>
            <a:t>3 ตัวชี้วัด </a:t>
          </a:r>
          <a:endParaRPr lang="th-TH" sz="2400" b="1" kern="1200" dirty="0">
            <a:latin typeface="IrisUPC" panose="020B0604020202020204" pitchFamily="34" charset="-34"/>
            <a:cs typeface="IrisUPC" panose="020B0604020202020204" pitchFamily="34" charset="-34"/>
          </a:endParaRPr>
        </a:p>
      </dsp:txBody>
      <dsp:txXfrm>
        <a:off x="5145988" y="4251444"/>
        <a:ext cx="1265026" cy="881686"/>
      </dsp:txXfrm>
    </dsp:sp>
    <dsp:sp modelId="{44247483-FBC8-4D92-8D8C-94D061EEEF95}">
      <dsp:nvSpPr>
        <dsp:cNvPr id="0" name=""/>
        <dsp:cNvSpPr/>
      </dsp:nvSpPr>
      <dsp:spPr>
        <a:xfrm rot="10799989">
          <a:off x="4190700" y="4794914"/>
          <a:ext cx="748479" cy="42082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700" b="1" kern="1200"/>
        </a:p>
      </dsp:txBody>
      <dsp:txXfrm rot="10800000">
        <a:off x="4316948" y="4879079"/>
        <a:ext cx="622231" cy="252496"/>
      </dsp:txXfrm>
    </dsp:sp>
    <dsp:sp modelId="{FD4437B8-F342-4D85-B9F9-E031663D50ED}">
      <dsp:nvSpPr>
        <dsp:cNvPr id="0" name=""/>
        <dsp:cNvSpPr/>
      </dsp:nvSpPr>
      <dsp:spPr>
        <a:xfrm>
          <a:off x="2273917" y="4068849"/>
          <a:ext cx="2015053" cy="124689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bg1"/>
              </a:solidFill>
              <a:latin typeface="IrisUPC" panose="020B0604020202020204" pitchFamily="34" charset="-34"/>
              <a:cs typeface="IrisUPC" panose="020B0604020202020204" pitchFamily="34" charset="-34"/>
            </a:rPr>
            <a:t>การมีส่วนร่วมและความเข้มแข็งของชุมชน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bg1"/>
              </a:solidFill>
              <a:latin typeface="IrisUPC" panose="020B0604020202020204" pitchFamily="34" charset="-34"/>
              <a:cs typeface="IrisUPC" panose="020B0604020202020204" pitchFamily="34" charset="-34"/>
            </a:rPr>
            <a:t>5 ตัวชี้วัด</a:t>
          </a:r>
          <a:endParaRPr lang="th-TH" sz="1800" b="1" kern="1200" dirty="0">
            <a:solidFill>
              <a:schemeClr val="bg1"/>
            </a:solidFill>
            <a:latin typeface="IrisUPC" panose="020B0604020202020204" pitchFamily="34" charset="-34"/>
            <a:cs typeface="IrisUPC" panose="020B0604020202020204" pitchFamily="34" charset="-34"/>
          </a:endParaRPr>
        </a:p>
      </dsp:txBody>
      <dsp:txXfrm>
        <a:off x="2569015" y="4251452"/>
        <a:ext cx="1424857" cy="881686"/>
      </dsp:txXfrm>
    </dsp:sp>
    <dsp:sp modelId="{9BE0C3A4-D68A-436B-9B4D-56EBF77A0E2A}">
      <dsp:nvSpPr>
        <dsp:cNvPr id="0" name=""/>
        <dsp:cNvSpPr/>
      </dsp:nvSpPr>
      <dsp:spPr>
        <a:xfrm rot="13704166">
          <a:off x="1683133" y="4001689"/>
          <a:ext cx="665010" cy="42082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700" b="1" kern="1200"/>
        </a:p>
      </dsp:txBody>
      <dsp:txXfrm rot="10800000">
        <a:off x="1788164" y="4133060"/>
        <a:ext cx="538762" cy="252496"/>
      </dsp:txXfrm>
    </dsp:sp>
    <dsp:sp modelId="{911D82E3-D3FD-434D-AC70-6066C0F644F7}">
      <dsp:nvSpPr>
        <dsp:cNvPr id="0" name=""/>
        <dsp:cNvSpPr/>
      </dsp:nvSpPr>
      <dsp:spPr>
        <a:xfrm>
          <a:off x="920857" y="2628915"/>
          <a:ext cx="2164555" cy="12468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IrisUPC" panose="020B0604020202020204" pitchFamily="34" charset="-34"/>
              <a:cs typeface="IrisUPC" panose="020B0604020202020204" pitchFamily="34" charset="-34"/>
            </a:rPr>
            <a:t>ทรัพยากรธรรมชาติและสิ่งแวดล้อม     5 ตัวชี้วัด</a:t>
          </a:r>
          <a:endParaRPr lang="th-TH" sz="2000" b="1" kern="1200" dirty="0">
            <a:latin typeface="IrisUPC" panose="020B0604020202020204" pitchFamily="34" charset="-34"/>
            <a:cs typeface="IrisUPC" panose="020B0604020202020204" pitchFamily="34" charset="-34"/>
          </a:endParaRPr>
        </a:p>
      </dsp:txBody>
      <dsp:txXfrm>
        <a:off x="1237849" y="2811518"/>
        <a:ext cx="1530571" cy="881686"/>
      </dsp:txXfrm>
    </dsp:sp>
    <dsp:sp modelId="{739C5A06-5973-40A0-8435-109EE12A50BF}">
      <dsp:nvSpPr>
        <dsp:cNvPr id="0" name=""/>
        <dsp:cNvSpPr/>
      </dsp:nvSpPr>
      <dsp:spPr>
        <a:xfrm rot="16868901">
          <a:off x="1261910" y="2079571"/>
          <a:ext cx="682420" cy="42082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700" b="1" kern="1200"/>
        </a:p>
      </dsp:txBody>
      <dsp:txXfrm>
        <a:off x="1312829" y="2225669"/>
        <a:ext cx="556172" cy="252496"/>
      </dsp:txXfrm>
    </dsp:sp>
    <dsp:sp modelId="{C0360672-2E40-4C5D-9EF9-DAC4C2B66A9F}">
      <dsp:nvSpPr>
        <dsp:cNvPr id="0" name=""/>
        <dsp:cNvSpPr/>
      </dsp:nvSpPr>
      <dsp:spPr>
        <a:xfrm>
          <a:off x="1162685" y="804851"/>
          <a:ext cx="2399832" cy="12468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IrisUPC" panose="020B0604020202020204" pitchFamily="34" charset="-34"/>
              <a:cs typeface="IrisUPC" panose="020B0604020202020204" pitchFamily="34" charset="-34"/>
            </a:rPr>
            <a:t>ความเสี่ยงของชุมชนและภัยพิบัติ 3 ตัวชี้วัด</a:t>
          </a:r>
          <a:endParaRPr lang="th-TH" sz="2400" b="1" kern="1200" dirty="0">
            <a:latin typeface="IrisUPC" panose="020B0604020202020204" pitchFamily="34" charset="-34"/>
            <a:cs typeface="IrisUPC" panose="020B0604020202020204" pitchFamily="34" charset="-34"/>
          </a:endParaRPr>
        </a:p>
      </dsp:txBody>
      <dsp:txXfrm>
        <a:off x="1514132" y="987454"/>
        <a:ext cx="1696938" cy="881686"/>
      </dsp:txXfrm>
    </dsp:sp>
    <dsp:sp modelId="{12F7BD55-07C8-4276-9783-0E638055F90E}">
      <dsp:nvSpPr>
        <dsp:cNvPr id="0" name=""/>
        <dsp:cNvSpPr/>
      </dsp:nvSpPr>
      <dsp:spPr>
        <a:xfrm rot="20395722">
          <a:off x="2749602" y="380538"/>
          <a:ext cx="753259" cy="42082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700" b="1" kern="1200"/>
        </a:p>
      </dsp:txBody>
      <dsp:txXfrm>
        <a:off x="2753436" y="486366"/>
        <a:ext cx="627011" cy="252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B968A-39C6-466A-AD5D-66BE9DCE4CB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2EBE0-987F-4E21-BC27-7F3590FE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22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A9FE-9A47-4A4C-8E12-6A47918EA79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094F-C65A-45E8-B2E7-A8B024FC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A9FE-9A47-4A4C-8E12-6A47918EA79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094F-C65A-45E8-B2E7-A8B024FC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A9FE-9A47-4A4C-8E12-6A47918EA79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094F-C65A-45E8-B2E7-A8B024FC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2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A9FE-9A47-4A4C-8E12-6A47918EA79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094F-C65A-45E8-B2E7-A8B024FC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9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A9FE-9A47-4A4C-8E12-6A47918EA79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094F-C65A-45E8-B2E7-A8B024FC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2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A9FE-9A47-4A4C-8E12-6A47918EA79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094F-C65A-45E8-B2E7-A8B024FC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1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A9FE-9A47-4A4C-8E12-6A47918EA79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094F-C65A-45E8-B2E7-A8B024FC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9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A9FE-9A47-4A4C-8E12-6A47918EA79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094F-C65A-45E8-B2E7-A8B024FC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5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A9FE-9A47-4A4C-8E12-6A47918EA79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094F-C65A-45E8-B2E7-A8B024FC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6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A9FE-9A47-4A4C-8E12-6A47918EA79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094F-C65A-45E8-B2E7-A8B024FC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3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A9FE-9A47-4A4C-8E12-6A47918EA79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094F-C65A-45E8-B2E7-A8B024FC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6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9A9FE-9A47-4A4C-8E12-6A47918EA79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B094F-C65A-45E8-B2E7-A8B024FC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3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26"/>
          <p:cNvSpPr/>
          <p:nvPr/>
        </p:nvSpPr>
        <p:spPr>
          <a:xfrm flipV="1">
            <a:off x="-1199" y="-4230"/>
            <a:ext cx="9144000" cy="1705038"/>
          </a:xfrm>
          <a:prstGeom prst="rect">
            <a:avLst/>
          </a:prstGeom>
          <a:gradFill flip="none" rotWithShape="0"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277F-785A-4B86-BDEF-BD984709C6D8}" type="slidenum">
              <a:rPr lang="th-TH" smtClean="0"/>
              <a:t>1</a:t>
            </a:fld>
            <a:endParaRPr lang="th-TH" dirty="0"/>
          </a:p>
        </p:txBody>
      </p:sp>
      <p:sp>
        <p:nvSpPr>
          <p:cNvPr id="30" name="Rectangle 29"/>
          <p:cNvSpPr/>
          <p:nvPr/>
        </p:nvSpPr>
        <p:spPr>
          <a:xfrm>
            <a:off x="0" y="-25184"/>
            <a:ext cx="9141602" cy="1725992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-1198" y="476672"/>
            <a:ext cx="91451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5400" b="1" dirty="0" smtClean="0">
                <a:latin typeface="IrisUPC" pitchFamily="34" charset="-34"/>
                <a:cs typeface="IrisUPC" pitchFamily="34" charset="-34"/>
              </a:rPr>
              <a:t>ข้อมูลพื้นฐานระดับหมู่บ้าน(กชช. 2ค)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5453">
            <a:off x="858163" y="3344793"/>
            <a:ext cx="2110762" cy="317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7363" y="428625"/>
            <a:ext cx="8013700" cy="676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5. ด้านการมีส่วนร่วมและความเข้มแข็งของชุมชน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rgbClr val="CC99FF"/>
              </a:solidFill>
              <a:effectLst/>
              <a:uLnTx/>
              <a:uFillTx/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15169" y="1397923"/>
            <a:ext cx="755815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eaLnBrk="0" hangingPunct="0">
              <a:defRPr/>
            </a:pPr>
            <a:r>
              <a:rPr lang="th-TH" sz="5400" b="1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(21</a:t>
            </a:r>
            <a:r>
              <a:rPr lang="th-TH" sz="5400" b="1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) การ</a:t>
            </a:r>
            <a:r>
              <a:rPr lang="th-TH" sz="5400" b="1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มีส่วนร่วมของชุมชน</a:t>
            </a:r>
            <a:endParaRPr kumimoji="0" lang="th-TH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lvl="0" eaLnBrk="0" hangingPunct="0"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(22) </a:t>
            </a:r>
            <a:r>
              <a:rPr lang="th-TH" sz="5400" b="1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การรวมกลุ่มของชุมชน</a:t>
            </a:r>
          </a:p>
          <a:p>
            <a:pPr lvl="0" eaLnBrk="0" hangingPunct="0">
              <a:defRPr/>
            </a:pPr>
            <a:r>
              <a:rPr lang="th-TH" sz="5400" b="1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(23</a:t>
            </a:r>
            <a:r>
              <a:rPr lang="th-TH" sz="5400" b="1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) การ</a:t>
            </a:r>
            <a:r>
              <a:rPr lang="th-TH" sz="5400" b="1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เข้าถึงแหล่งเงินทุน</a:t>
            </a:r>
          </a:p>
          <a:p>
            <a:pPr lvl="0"/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(24) </a:t>
            </a:r>
            <a:r>
              <a:rPr lang="th-TH" sz="5400" b="1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การ</a:t>
            </a:r>
            <a:r>
              <a:rPr lang="th-TH" sz="5400" b="1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เรียนรู้โดยชุมชน</a:t>
            </a:r>
            <a:endParaRPr lang="th-TH" dirty="0">
              <a:solidFill>
                <a:prstClr val="black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lvl="0" eaLnBrk="0" hangingPunct="0">
              <a:defRPr/>
            </a:pP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25</a:t>
            </a:r>
            <a:r>
              <a:rPr lang="th-TH" sz="5400" b="1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) การได้รับการคุ้มครองทางสังคม</a:t>
            </a:r>
            <a:endParaRPr kumimoji="0" lang="th-TH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85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7363" y="428625"/>
            <a:ext cx="7085012" cy="676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6. ด้านทรัพยากรธรรมชาติและสิ่งแวดล้อม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rgbClr val="CC99FF"/>
              </a:solidFill>
              <a:effectLst/>
              <a:uLnTx/>
              <a:uFillTx/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49263" y="1582738"/>
            <a:ext cx="778668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(26)</a:t>
            </a:r>
            <a:r>
              <a:rPr kumimoji="0" lang="th-TH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คุณภาพดิน</a:t>
            </a:r>
            <a:endParaRPr kumimoji="0" lang="th-TH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lvl="0" eaLnBrk="0" hangingPunct="0"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(27) </a:t>
            </a:r>
            <a:r>
              <a:rPr lang="th-TH" sz="5400" b="1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การใช้ประโยชน์ที่ดิน</a:t>
            </a:r>
          </a:p>
          <a:p>
            <a:pPr lvl="0" eaLnBrk="0" hangingPunct="0">
              <a:defRPr/>
            </a:pP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28) </a:t>
            </a:r>
            <a:r>
              <a:rPr lang="th-TH" sz="5400" b="1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คุณภาพน้ำ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29) การปลูก</a:t>
            </a: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ป่าหรือ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ไม้ยืนต้น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(30) การจัดการสภาพสิ่งแวดล้อม</a:t>
            </a:r>
          </a:p>
        </p:txBody>
      </p:sp>
    </p:spTree>
    <p:extLst>
      <p:ext uri="{BB962C8B-B14F-4D97-AF65-F5344CB8AC3E}">
        <p14:creationId xmlns:p14="http://schemas.microsoft.com/office/powerpoint/2010/main" val="8395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7363" y="428625"/>
            <a:ext cx="8013700" cy="615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7. ความปลอดภัยจากภัยพิบัติและความเสี่ยงของชุมชน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CC99FF"/>
              </a:solidFill>
              <a:effectLst/>
              <a:uLnTx/>
              <a:uFillTx/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19100" y="1387475"/>
            <a:ext cx="85105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(31)</a:t>
            </a:r>
            <a:r>
              <a:rPr kumimoji="0" lang="th-T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ความปลอดภัยจากยาเสพติด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(32) ความปลอดภัยจากภัยพิบัติ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(33) ความปลอดภัยจากความ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เสี่ยงในชุมชน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19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67049" y="1615411"/>
          <a:ext cx="8577329" cy="36714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86293">
                  <a:extLst>
                    <a:ext uri="{9D8B030D-6E8A-4147-A177-3AD203B41FA5}">
                      <a16:colId xmlns:a16="http://schemas.microsoft.com/office/drawing/2014/main" xmlns="" val="1132921160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620738667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3325210706"/>
                    </a:ext>
                  </a:extLst>
                </a:gridCol>
              </a:tblGrid>
              <a:tr h="3269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89764"/>
                  </a:ext>
                </a:extLst>
              </a:tr>
              <a:tr h="32694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342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IrisUPC" panose="020B0604020202020204" pitchFamily="34" charset="-34"/>
                          <a:ea typeface="BrowalliaUPC,Bold"/>
                          <a:cs typeface="IrisUPC" panose="020B0604020202020204" pitchFamily="34" charset="-34"/>
                        </a:rPr>
                        <a:t>1. โครงสร้างพื้นฐาน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</a:t>
                      </a: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)  ถนน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กระทรวงคมนาคม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หน่วยบัญชาการทหารพัฒนา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8243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)  น้ำดื่ม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(สถ.)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</a:t>
                      </a:r>
                      <a:r>
                        <a:rPr lang="th-TH" sz="18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ทรัพยากร ธรรมชาติ</a:t>
                      </a: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และสิ่งแวดล้อม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หน่วยบัญชาการทหารพัฒนา            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727408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96" y="55077"/>
            <a:ext cx="9027326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กชช. 2ค ระดับกระทรวง ช่วงแผนพัฒนาฯ ฉบับที่ </a:t>
            </a: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12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 </a:t>
            </a: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(ปี พ.ศ. 2560 - 2564)</a:t>
            </a:r>
            <a:endParaRPr lang="en-US" altLang="th-TH" sz="3200" dirty="0">
              <a:solidFill>
                <a:srgbClr val="CC99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4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31364"/>
              </p:ext>
            </p:extLst>
          </p:nvPr>
        </p:nvGraphicFramePr>
        <p:xfrm>
          <a:off x="323528" y="1109212"/>
          <a:ext cx="8577329" cy="49286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86293">
                  <a:extLst>
                    <a:ext uri="{9D8B030D-6E8A-4147-A177-3AD203B41FA5}">
                      <a16:colId xmlns:a16="http://schemas.microsoft.com/office/drawing/2014/main" xmlns="" val="1132921160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620738667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3325210706"/>
                    </a:ext>
                  </a:extLst>
                </a:gridCol>
              </a:tblGrid>
              <a:tr h="3269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89764"/>
                  </a:ext>
                </a:extLst>
              </a:tr>
              <a:tr h="32694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34200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3</a:t>
                      </a: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)  น้ำใช้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(สถ.)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</a:t>
                      </a:r>
                      <a:r>
                        <a:rPr lang="th-TH" sz="18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ทรัพยากร ธรรมชาติและสิ่งแวดล้อม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กระทรวงคมนาคม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หน่วยบัญชาการทหารพัฒนา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824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4</a:t>
                      </a: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)  น้ำเพื่อการเกษตร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หน่วยบัญชาการทหารพัฒนา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9499510"/>
                  </a:ext>
                </a:extLst>
              </a:tr>
              <a:tr h="434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5</a:t>
                      </a: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)  ไฟฟ้า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r>
                        <a:rPr lang="th-TH" sz="18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 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727408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6)  การมีที่ดินทำกิน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(ทด.)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</a:t>
                      </a:r>
                      <a:r>
                        <a:rPr lang="th-TH" sz="18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ทรัพยากร ธรรมชาติและสิ่งแวดล้อม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สำนักนายกรัฐมนตรี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57278849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96" y="55077"/>
            <a:ext cx="9027326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กชช. 2ค ระดับกระทรวง ช่วงแผนพัฒนาฯ ฉบับที่ </a:t>
            </a: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12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 </a:t>
            </a: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(ปี พ.ศ. 2560 - 2564)</a:t>
            </a:r>
            <a:endParaRPr lang="en-US" altLang="th-TH" sz="3200" dirty="0">
              <a:solidFill>
                <a:srgbClr val="CC99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41481" y="1243616"/>
          <a:ext cx="8577329" cy="431149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86293">
                  <a:extLst>
                    <a:ext uri="{9D8B030D-6E8A-4147-A177-3AD203B41FA5}">
                      <a16:colId xmlns:a16="http://schemas.microsoft.com/office/drawing/2014/main" xmlns="" val="1132921160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620738667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3325210706"/>
                    </a:ext>
                  </a:extLst>
                </a:gridCol>
              </a:tblGrid>
              <a:tr h="3269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5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15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15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89764"/>
                  </a:ext>
                </a:extLst>
              </a:tr>
              <a:tr h="32694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15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15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342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IrisUPC" panose="020B0604020202020204" pitchFamily="34" charset="-34"/>
                          <a:ea typeface="BrowalliaUPC,Bold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1500" b="1" dirty="0">
                          <a:effectLst/>
                          <a:latin typeface="IrisUPC" panose="020B0604020202020204" pitchFamily="34" charset="-34"/>
                          <a:ea typeface="BrowalliaUPC,Bold"/>
                          <a:cs typeface="IrisUPC" panose="020B0604020202020204" pitchFamily="34" charset="-34"/>
                        </a:rPr>
                        <a:t>. สภาพพื้นฐานทางเศรษฐกิจ</a:t>
                      </a:r>
                      <a:endParaRPr lang="en-US" sz="15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8</a:t>
                      </a:r>
                      <a:r>
                        <a:rPr lang="th-TH" sz="15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) การมีงานทำ </a:t>
                      </a:r>
                      <a:endParaRPr lang="en-US" sz="15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กระทรวงแรงงาน</a:t>
                      </a:r>
                      <a:endParaRPr lang="en-US" sz="15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5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15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กระทรวงอุตสาหกรรม</a:t>
                      </a:r>
                      <a:endParaRPr lang="en-US" sz="15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กระทรวงพาณิชย์</a:t>
                      </a:r>
                      <a:endParaRPr lang="en-US" sz="15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15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กระทรวงการพัฒนาสังคม</a:t>
                      </a:r>
                      <a:r>
                        <a:rPr lang="th-TH" sz="15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และความ</a:t>
                      </a:r>
                      <a:r>
                        <a:rPr lang="th-TH" sz="15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มั่นคงของมนุษย์</a:t>
                      </a:r>
                      <a:endParaRPr lang="en-US" sz="15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15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หน่วยบัญชาการทหารพัฒนา</a:t>
                      </a:r>
                      <a:endParaRPr lang="en-US" sz="15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514769544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9</a:t>
                      </a:r>
                      <a:r>
                        <a:rPr lang="th-TH" sz="15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) การทำงานในสถานประกอบการ</a:t>
                      </a:r>
                      <a:endParaRPr lang="en-US" sz="15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กระทรวงแรงงาน</a:t>
                      </a:r>
                      <a:endParaRPr lang="en-US" sz="15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5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กระทรวงอุตสาหกรรม</a:t>
                      </a:r>
                      <a:endParaRPr lang="en-US" sz="15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กระทรวงพาณิชย์</a:t>
                      </a:r>
                      <a:endParaRPr lang="en-US" sz="15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15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กระทรวงการพัฒนาสังคม</a:t>
                      </a:r>
                      <a:r>
                        <a:rPr lang="th-TH" sz="15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และความ</a:t>
                      </a:r>
                      <a:r>
                        <a:rPr lang="th-TH" sz="15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มั่นคงของมนุษย์</a:t>
                      </a:r>
                      <a:endParaRPr lang="en-US" sz="15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15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หน่วยบัญชาการทหารพัฒนา</a:t>
                      </a:r>
                      <a:endParaRPr lang="en-US" sz="15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75300112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96" y="55077"/>
            <a:ext cx="9027326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กชช. 2ค ระดับกระทรวง ช่วงแผนพัฒนาฯ ฉบับที่ </a:t>
            </a: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12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 </a:t>
            </a: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(ปี พ.ศ. 2560 - 2564)</a:t>
            </a:r>
            <a:endParaRPr lang="en-US" altLang="th-TH" sz="3200" dirty="0">
              <a:solidFill>
                <a:srgbClr val="CC99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80116" y="1429395"/>
          <a:ext cx="8577329" cy="43949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86293">
                  <a:extLst>
                    <a:ext uri="{9D8B030D-6E8A-4147-A177-3AD203B41FA5}">
                      <a16:colId xmlns:a16="http://schemas.microsoft.com/office/drawing/2014/main" xmlns="" val="1132921160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620738667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3325210706"/>
                    </a:ext>
                  </a:extLst>
                </a:gridCol>
              </a:tblGrid>
              <a:tr h="3269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89764"/>
                  </a:ext>
                </a:extLst>
              </a:tr>
              <a:tr h="32694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34200"/>
                  </a:ext>
                </a:extLst>
              </a:tr>
              <a:tr h="434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10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) ผลผลิตจาก</a:t>
                      </a:r>
                      <a:r>
                        <a:rPr lang="th-TH" sz="2000" dirty="0" err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การทำ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นา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572788493"/>
                  </a:ext>
                </a:extLst>
              </a:tr>
              <a:tr h="434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11</a:t>
                      </a: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) ผลผลิตจากการทำไร่ 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4769544"/>
                  </a:ext>
                </a:extLst>
              </a:tr>
              <a:tr h="434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12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) ผลผลิตจาก</a:t>
                      </a:r>
                      <a:r>
                        <a:rPr lang="th-TH" sz="2000" dirty="0" err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การทำ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เกษตรอื่น ๆ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300112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13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) การประกอบอุตสาหกรรมในครัวเรือน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(พช.)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กระทรวงอุตสาหกรรม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หน่วยบัญชาการทหารพัฒนา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821472146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14</a:t>
                      </a: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) การได้รับประโยชน์จากการมีสถานที่ท่องเที่ยว</a:t>
                      </a:r>
                      <a:r>
                        <a:rPr lang="th-TH" sz="20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    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กระทรวงการท่องเที่ยวและกีฬา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กระทรวงวัฒนธรรม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ทรัพยากร ธรรมชาติและสิ่งแวดล้อม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44552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96" y="55077"/>
            <a:ext cx="9027326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กชช. 2ค ระดับกระทรวง ช่วงแผนพัฒนาฯ ฉบับที่ </a:t>
            </a: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12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 </a:t>
            </a: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(ปี พ.ศ. 2560 - 2564)</a:t>
            </a:r>
            <a:endParaRPr lang="en-US" altLang="th-TH" sz="3200" dirty="0">
              <a:solidFill>
                <a:srgbClr val="CC99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70457" y="1468031"/>
          <a:ext cx="8577329" cy="26883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86293">
                  <a:extLst>
                    <a:ext uri="{9D8B030D-6E8A-4147-A177-3AD203B41FA5}">
                      <a16:colId xmlns:a16="http://schemas.microsoft.com/office/drawing/2014/main" xmlns="" val="1132921160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620738667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3325210706"/>
                    </a:ext>
                  </a:extLst>
                </a:gridCol>
              </a:tblGrid>
              <a:tr h="3269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89764"/>
                  </a:ext>
                </a:extLst>
              </a:tr>
              <a:tr h="32694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1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1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342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3. สุขภาวะและอนามัย 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15) ความปลอดภัยในการทำงาน 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</a:t>
                      </a: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แรงงาน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-กระทรวงอุตสาหกรรม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 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 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572788493"/>
                  </a:ext>
                </a:extLst>
              </a:tr>
              <a:tr h="434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16) การป้องกันโรคติดต่อ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</a:t>
                      </a: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สาธารณสุข 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51476954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17) การกีฬา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</a:t>
                      </a: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การท่องเที่ยวและกีฬา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75300112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96" y="55077"/>
            <a:ext cx="9027326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กชช. 2ค ระดับกระทรวง ช่วงแผนพัฒนาฯ ฉบับที่ </a:t>
            </a: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12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 </a:t>
            </a: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(ปี พ.ศ. 2560 - 2564)</a:t>
            </a:r>
            <a:endParaRPr lang="en-US" altLang="th-TH" sz="3200" dirty="0">
              <a:solidFill>
                <a:srgbClr val="CC99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139" y="1129961"/>
          <a:ext cx="8615967" cy="47015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09655">
                  <a:extLst>
                    <a:ext uri="{9D8B030D-6E8A-4147-A177-3AD203B41FA5}">
                      <a16:colId xmlns:a16="http://schemas.microsoft.com/office/drawing/2014/main" xmlns="" val="1132921160"/>
                    </a:ext>
                  </a:extLst>
                </a:gridCol>
                <a:gridCol w="1703156">
                  <a:extLst>
                    <a:ext uri="{9D8B030D-6E8A-4147-A177-3AD203B41FA5}">
                      <a16:colId xmlns:a16="http://schemas.microsoft.com/office/drawing/2014/main" xmlns="" val="620738667"/>
                    </a:ext>
                  </a:extLst>
                </a:gridCol>
                <a:gridCol w="1703156">
                  <a:extLst>
                    <a:ext uri="{9D8B030D-6E8A-4147-A177-3AD203B41FA5}">
                      <a16:colId xmlns:a16="http://schemas.microsoft.com/office/drawing/2014/main" xmlns="" val="3325210706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24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24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89764"/>
                  </a:ext>
                </a:extLst>
              </a:tr>
              <a:tr h="39433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24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24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3420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4. ความรู้และการศึกษา</a:t>
                      </a:r>
                      <a:endParaRPr lang="en-US" sz="24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18) ระดับการศึกษาของประชาชน</a:t>
                      </a:r>
                      <a:endParaRPr lang="en-US" sz="24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3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23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3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3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กระทรวงเทคโนโลยีสารสนเทศและการสื่อสาร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1722019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19) อัตราการเรียนต่อของประชาชน</a:t>
                      </a:r>
                      <a:endParaRPr lang="en-US" sz="24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3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23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3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3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กระทรวงเทคโนโลยีสารสนเทศและการสื่อสาร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881789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20) การได้รับการศึกษา </a:t>
                      </a:r>
                      <a:endParaRPr lang="en-US" sz="24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3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23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3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3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กระทรวงเทคโนโลยีสารสนเทศและการสื่อสาร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238589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96" y="55077"/>
            <a:ext cx="9027326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กชช. 2ค ระดับกระทรวง ช่วงแผนพัฒนาฯ ฉบับที่ </a:t>
            </a: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12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 </a:t>
            </a: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(ปี พ.ศ. 2560 - 2564)</a:t>
            </a:r>
            <a:endParaRPr lang="en-US" altLang="th-TH" sz="3200" dirty="0">
              <a:solidFill>
                <a:srgbClr val="CC99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89775" y="1033370"/>
          <a:ext cx="8577329" cy="52300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86293">
                  <a:extLst>
                    <a:ext uri="{9D8B030D-6E8A-4147-A177-3AD203B41FA5}">
                      <a16:colId xmlns:a16="http://schemas.microsoft.com/office/drawing/2014/main" xmlns="" val="1132921160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620738667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3325210706"/>
                    </a:ext>
                  </a:extLst>
                </a:gridCol>
              </a:tblGrid>
              <a:tr h="276895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7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7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89764"/>
                  </a:ext>
                </a:extLst>
              </a:tr>
              <a:tr h="28967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7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17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7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17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34200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b="1" dirty="0">
                          <a:effectLst/>
                          <a:latin typeface="IrisUPC" panose="020B0604020202020204" pitchFamily="34" charset="-34"/>
                          <a:ea typeface="BrowalliaUPC,Bold"/>
                          <a:cs typeface="IrisUPC" panose="020B0604020202020204" pitchFamily="34" charset="-34"/>
                        </a:rPr>
                        <a:t>5. การมีส่วนร่วมและความเข้มแข็งของชุมชน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BrowalliaUPC,Bold"/>
                          <a:cs typeface="IrisUPC" panose="020B0604020202020204" pitchFamily="34" charset="-34"/>
                        </a:rPr>
                        <a:t> 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BrowalliaUPC,Bold"/>
                          <a:cs typeface="IrisUPC" panose="020B0604020202020204" pitchFamily="34" charset="-34"/>
                        </a:rPr>
                        <a:t> 21) การมีส่วนร่วมของชุมชน   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</a:t>
                      </a:r>
                      <a:r>
                        <a:rPr lang="th-TH" sz="1700" dirty="0" err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พช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.)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การพัฒนาสังคม</a:t>
                      </a: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และความ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มั่นคงของมนุษย์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สาธารณสุข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-กระทรวงศึกษาธิการ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เกษตรและสหกรณ์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เทคโนโลยีสารสนเทศและการสื่อสาร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ยุติธรรม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-หน่วย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บัญชาการทหารพัฒนา            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3052352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>
                          <a:effectLst/>
                          <a:latin typeface="IrisUPC" panose="020B0604020202020204" pitchFamily="34" charset="-34"/>
                          <a:ea typeface="BrowalliaUPC,Bold"/>
                          <a:cs typeface="IrisUPC" panose="020B0604020202020204" pitchFamily="34" charset="-34"/>
                        </a:rPr>
                        <a:t>22) การรวมกลุ่มของชุมชน  </a:t>
                      </a:r>
                      <a:endParaRPr lang="en-US" sz="17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(พช.)</a:t>
                      </a:r>
                      <a:endParaRPr lang="en-US" sz="17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การพัฒนาสังคม</a:t>
                      </a: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และความ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มั่นคงของมนุษย์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สาธารณสุข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-กระทรวงศึกษาธิการ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เกษตรและสหกรณ์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-หน่วย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บัญชาการทหารพัฒนา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57278849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96" y="55077"/>
            <a:ext cx="9027326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กชช. 2ค ระดับกระทรวง ช่วงแผนพัฒนาฯ ฉบับที่ </a:t>
            </a: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12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 </a:t>
            </a: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(ปี พ.ศ. 2560 - 2564)</a:t>
            </a:r>
            <a:endParaRPr lang="en-US" altLang="th-TH" sz="3200" dirty="0">
              <a:solidFill>
                <a:srgbClr val="CC99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25184"/>
            <a:ext cx="9141602" cy="6883184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Прямоугольник 47"/>
          <p:cNvSpPr/>
          <p:nvPr/>
        </p:nvSpPr>
        <p:spPr>
          <a:xfrm>
            <a:off x="6048464" y="3426491"/>
            <a:ext cx="2700000" cy="28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cs typeface="IrisUPC" panose="020B0604020202020204" pitchFamily="34" charset="-34"/>
            </a:endParaRPr>
          </a:p>
        </p:txBody>
      </p:sp>
      <p:sp>
        <p:nvSpPr>
          <p:cNvPr id="120" name="Прямоугольник 121"/>
          <p:cNvSpPr/>
          <p:nvPr/>
        </p:nvSpPr>
        <p:spPr>
          <a:xfrm>
            <a:off x="6012160" y="3545384"/>
            <a:ext cx="28083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ครม. มีมติเมื่อ 21 ก.ย 2536  </a:t>
            </a:r>
          </a:p>
          <a:p>
            <a:pPr algn="ctr"/>
            <a:r>
              <a:rPr lang="th-TH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ให้ทุกหน่วยงาน</a:t>
            </a: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ที่เกี่ยวข้อง</a:t>
            </a:r>
            <a:r>
              <a:rPr lang="th-TH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กับ</a:t>
            </a:r>
            <a:r>
              <a:rPr lang="en-US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</a:t>
            </a:r>
            <a:r>
              <a:rPr lang="th-TH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การพัฒนาชนบท นำ</a:t>
            </a:r>
            <a:r>
              <a:rPr lang="th-TH" sz="2400" dirty="0">
                <a:latin typeface="IrisUPC" panose="020B0604020202020204" pitchFamily="34" charset="-34"/>
                <a:cs typeface="IrisUPC" panose="020B0604020202020204" pitchFamily="34" charset="-34"/>
              </a:rPr>
              <a:t>ข้อมูล </a:t>
            </a:r>
            <a:r>
              <a:rPr lang="th-TH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กชช.2 ค </a:t>
            </a:r>
            <a:r>
              <a:rPr lang="th-TH" sz="2400" spc="-3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ไปใช้ประโยชน์ในการวางแผน กำหนดนโยบาย  แนวทางการปฏิบัติ การอนุมัติโครงการ</a:t>
            </a:r>
            <a:endParaRPr lang="en-US" sz="2400" spc="-3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ctr"/>
            <a:r>
              <a:rPr lang="th-TH" sz="2400" spc="-3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และติดตามการพัฒนาชนบท</a:t>
            </a:r>
            <a:endParaRPr lang="en-US" sz="24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125" name="Прямоугольник 47"/>
          <p:cNvSpPr/>
          <p:nvPr/>
        </p:nvSpPr>
        <p:spPr>
          <a:xfrm>
            <a:off x="395816" y="3426491"/>
            <a:ext cx="2520000" cy="28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cs typeface="IrisUPC" panose="020B0604020202020204" pitchFamily="34" charset="-34"/>
            </a:endParaRPr>
          </a:p>
        </p:txBody>
      </p:sp>
      <p:sp>
        <p:nvSpPr>
          <p:cNvPr id="117" name="Прямоугольник 47"/>
          <p:cNvSpPr/>
          <p:nvPr/>
        </p:nvSpPr>
        <p:spPr>
          <a:xfrm>
            <a:off x="3204128" y="3429000"/>
            <a:ext cx="2520000" cy="28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cs typeface="IrisUPC" panose="020B0604020202020204" pitchFamily="34" charset="-34"/>
            </a:endParaRPr>
          </a:p>
        </p:txBody>
      </p:sp>
      <p:sp>
        <p:nvSpPr>
          <p:cNvPr id="84" name="椭圆 61"/>
          <p:cNvSpPr/>
          <p:nvPr/>
        </p:nvSpPr>
        <p:spPr>
          <a:xfrm>
            <a:off x="268887" y="3170807"/>
            <a:ext cx="468000" cy="468000"/>
          </a:xfrm>
          <a:prstGeom prst="ellipse">
            <a:avLst/>
          </a:prstGeom>
          <a:solidFill>
            <a:srgbClr val="FF9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sz="4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1</a:t>
            </a:r>
            <a:endParaRPr lang="zh-CN" altLang="en-US" sz="48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5" name="椭圆 61"/>
          <p:cNvSpPr/>
          <p:nvPr/>
        </p:nvSpPr>
        <p:spPr>
          <a:xfrm>
            <a:off x="2975719" y="3215277"/>
            <a:ext cx="468000" cy="468000"/>
          </a:xfrm>
          <a:prstGeom prst="ellipse">
            <a:avLst/>
          </a:prstGeom>
          <a:solidFill>
            <a:srgbClr val="FF9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latin typeface="IrisUPC" panose="020B0604020202020204" pitchFamily="34" charset="-34"/>
                <a:cs typeface="IrisUPC" panose="020B0604020202020204" pitchFamily="34" charset="-34"/>
              </a:rPr>
              <a:t>2</a:t>
            </a:r>
            <a:endParaRPr lang="zh-CN" altLang="en-US" sz="48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6" name="椭圆 61"/>
          <p:cNvSpPr/>
          <p:nvPr/>
        </p:nvSpPr>
        <p:spPr>
          <a:xfrm>
            <a:off x="5869046" y="3170807"/>
            <a:ext cx="468000" cy="468000"/>
          </a:xfrm>
          <a:prstGeom prst="ellipse">
            <a:avLst/>
          </a:prstGeom>
          <a:solidFill>
            <a:srgbClr val="FF9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latin typeface="IrisUPC" panose="020B0604020202020204" pitchFamily="34" charset="-34"/>
                <a:cs typeface="IrisUPC" panose="020B0604020202020204" pitchFamily="34" charset="-34"/>
              </a:rPr>
              <a:t>3</a:t>
            </a:r>
            <a:endParaRPr lang="zh-CN" altLang="en-US" sz="48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4194128" y="1772815"/>
            <a:ext cx="540000" cy="156225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 rot="18755284">
            <a:off x="5950425" y="1338087"/>
            <a:ext cx="540000" cy="231637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Down Arrow 122"/>
          <p:cNvSpPr/>
          <p:nvPr/>
        </p:nvSpPr>
        <p:spPr>
          <a:xfrm rot="2924988">
            <a:off x="2690745" y="997494"/>
            <a:ext cx="540000" cy="278284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Прямоугольник 47"/>
          <p:cNvSpPr/>
          <p:nvPr/>
        </p:nvSpPr>
        <p:spPr>
          <a:xfrm>
            <a:off x="1331640" y="443281"/>
            <a:ext cx="6552728" cy="1575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рямоугольник 121"/>
          <p:cNvSpPr/>
          <p:nvPr/>
        </p:nvSpPr>
        <p:spPr>
          <a:xfrm>
            <a:off x="1331640" y="572487"/>
            <a:ext cx="64087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กชช.ค </a:t>
            </a:r>
            <a:r>
              <a:rPr lang="en-US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: </a:t>
            </a:r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ข้อมูล</a:t>
            </a:r>
            <a:r>
              <a:rPr lang="th-TH" sz="4400" b="1" dirty="0">
                <a:latin typeface="IrisUPC" panose="020B0604020202020204" pitchFamily="34" charset="-34"/>
                <a:cs typeface="IrisUPC" panose="020B0604020202020204" pitchFamily="34" charset="-34"/>
              </a:rPr>
              <a:t>ที่</a:t>
            </a:r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แสดงสภาพทั่วไป</a:t>
            </a:r>
            <a:endParaRPr lang="en-US" sz="4400" b="1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ctr">
              <a:defRPr/>
            </a:pPr>
            <a:r>
              <a:rPr lang="th-TH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และปัญหาของหมู่บ้านชนบทด้านต่าง ๆ</a:t>
            </a:r>
            <a:endParaRPr lang="en-US" sz="44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127" name="Прямоугольник 121"/>
          <p:cNvSpPr/>
          <p:nvPr/>
        </p:nvSpPr>
        <p:spPr>
          <a:xfrm>
            <a:off x="3204128" y="3617347"/>
            <a:ext cx="252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ปรับปรุง</a:t>
            </a:r>
            <a:endParaRPr lang="en-US" sz="32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ctr">
              <a:defRPr/>
            </a:pPr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เครื่องชี้วัดทุก </a:t>
            </a:r>
            <a:r>
              <a:rPr lang="th-TH" sz="3200" dirty="0">
                <a:latin typeface="IrisUPC" panose="020B0604020202020204" pitchFamily="34" charset="-34"/>
                <a:cs typeface="IrisUPC" panose="020B0604020202020204" pitchFamily="34" charset="-34"/>
              </a:rPr>
              <a:t>5 ปี </a:t>
            </a:r>
            <a:endParaRPr lang="en-US" sz="32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ctr">
              <a:defRPr/>
            </a:pPr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ให้</a:t>
            </a:r>
            <a:r>
              <a:rPr lang="th-TH" sz="3200" dirty="0">
                <a:latin typeface="IrisUPC" panose="020B0604020202020204" pitchFamily="34" charset="-34"/>
                <a:cs typeface="IrisUPC" panose="020B0604020202020204" pitchFamily="34" charset="-34"/>
              </a:rPr>
              <a:t>สอดคล้อง</a:t>
            </a:r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กับ</a:t>
            </a:r>
            <a:endParaRPr lang="en-US" sz="32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ctr">
              <a:defRPr/>
            </a:pPr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แผนชาติฯ</a:t>
            </a:r>
            <a:endParaRPr lang="th-TH" sz="32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132" name="Прямоугольник 121"/>
          <p:cNvSpPr/>
          <p:nvPr/>
        </p:nvSpPr>
        <p:spPr>
          <a:xfrm>
            <a:off x="395816" y="3573494"/>
            <a:ext cx="25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จัดเก็บทุกสองปี</a:t>
            </a:r>
            <a:endParaRPr lang="en-US" sz="28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ctr"/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ตั้งแต่ปี 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2533 </a:t>
            </a:r>
            <a:endParaRPr lang="th-TH" sz="28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ctr"/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ตามมติครม.</a:t>
            </a:r>
          </a:p>
          <a:p>
            <a:pPr algn="ctr"/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22 ก.ย. 2530</a:t>
            </a:r>
            <a:endParaRPr lang="en-US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47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38071" y="1040775"/>
          <a:ext cx="8577329" cy="476869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86293">
                  <a:extLst>
                    <a:ext uri="{9D8B030D-6E8A-4147-A177-3AD203B41FA5}">
                      <a16:colId xmlns:a16="http://schemas.microsoft.com/office/drawing/2014/main" xmlns="" val="1132921160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620738667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3325210706"/>
                    </a:ext>
                  </a:extLst>
                </a:gridCol>
              </a:tblGrid>
              <a:tr h="3269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89764"/>
                  </a:ext>
                </a:extLst>
              </a:tr>
              <a:tr h="32694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342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BrowalliaUPC,Bold"/>
                          <a:cs typeface="IrisUPC" panose="020B0604020202020204" pitchFamily="34" charset="-34"/>
                        </a:rPr>
                        <a:t>23) การเข้าถึงแหล่งเงินทุน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(พช.)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กระทรวงการคลัง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8243"/>
                  </a:ext>
                </a:extLst>
              </a:tr>
              <a:tr h="274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BrowalliaUPC,Bold"/>
                          <a:cs typeface="IrisUPC" panose="020B0604020202020204" pitchFamily="34" charset="-34"/>
                        </a:rPr>
                        <a:t>24) การเรียนรู้โดยชุมชน 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(พช.)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กระทรวงการพัฒนาสังคม</a:t>
                      </a:r>
                      <a:r>
                        <a:rPr lang="th-TH" sz="18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และความ</a:t>
                      </a: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มั่นคงของมนุษย์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กระทรวงเทคโนโลยีสารสนเทศและการสื่อสาร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หน่วยบัญชาการทหารพัฒนา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949951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BrowalliaUPC,Bold"/>
                          <a:cs typeface="IrisUPC" panose="020B0604020202020204" pitchFamily="34" charset="-34"/>
                        </a:rPr>
                        <a:t>25) การได้รับความคุ้มครองทางสังคม   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กระทรวงการพัฒนาสังคม</a:t>
                      </a:r>
                      <a:r>
                        <a:rPr lang="th-TH" sz="18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และความ</a:t>
                      </a: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มั่นคงของมนุษย์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สำนักงานตำรวจแห่งชาติ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727408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96" y="55077"/>
            <a:ext cx="9027326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กชช. 2ค ระดับกระทรวง ช่วงแผนพัฒนาฯ ฉบับที่ </a:t>
            </a: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12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 </a:t>
            </a: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(ปี พ.ศ. 2560 - 2564)</a:t>
            </a:r>
            <a:endParaRPr lang="en-US" altLang="th-TH" sz="3200" dirty="0">
              <a:solidFill>
                <a:srgbClr val="CC99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80116" y="1178256"/>
          <a:ext cx="8577329" cy="50925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86293">
                  <a:extLst>
                    <a:ext uri="{9D8B030D-6E8A-4147-A177-3AD203B41FA5}">
                      <a16:colId xmlns:a16="http://schemas.microsoft.com/office/drawing/2014/main" xmlns="" val="1132921160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620738667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3325210706"/>
                    </a:ext>
                  </a:extLst>
                </a:gridCol>
              </a:tblGrid>
              <a:tr h="3269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7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7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89764"/>
                  </a:ext>
                </a:extLst>
              </a:tr>
              <a:tr h="32694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7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7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34200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b="1" dirty="0">
                          <a:effectLst/>
                          <a:latin typeface="IrisUPC" panose="020B0604020202020204" pitchFamily="34" charset="-34"/>
                          <a:ea typeface="BrowalliaUPC,Bold"/>
                          <a:cs typeface="IrisUPC" panose="020B0604020202020204" pitchFamily="34" charset="-34"/>
                        </a:rPr>
                        <a:t>6. ทรัพยากรธรรมชาติและสิ่งแวดล้อม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BrowalliaUPC,Bold"/>
                          <a:cs typeface="IrisUPC" panose="020B0604020202020204" pitchFamily="34" charset="-34"/>
                        </a:rPr>
                        <a:t>   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BrowalliaUPC,Bold"/>
                          <a:cs typeface="IrisUPC" panose="020B0604020202020204" pitchFamily="34" charset="-34"/>
                        </a:rPr>
                        <a:t>26) คุณภาพดิน</a:t>
                      </a:r>
                      <a:r>
                        <a:rPr lang="th-TH" sz="1700" b="1" dirty="0">
                          <a:effectLst/>
                          <a:latin typeface="IrisUPC" panose="020B0604020202020204" pitchFamily="34" charset="-34"/>
                          <a:ea typeface="BrowalliaUPC,Bold"/>
                          <a:cs typeface="IrisUPC" panose="020B0604020202020204" pitchFamily="34" charset="-34"/>
                        </a:rPr>
                        <a:t>  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7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17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7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572788493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>
                          <a:effectLst/>
                          <a:latin typeface="IrisUPC" panose="020B0604020202020204" pitchFamily="34" charset="-34"/>
                          <a:ea typeface="BrowalliaUPC,Bold"/>
                          <a:cs typeface="IrisUPC" panose="020B0604020202020204" pitchFamily="34" charset="-34"/>
                        </a:rPr>
                        <a:t>27) การใช้ประโยชน์ที่ดิน</a:t>
                      </a:r>
                      <a:endParaRPr lang="en-US" sz="17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17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(ทด.)</a:t>
                      </a:r>
                      <a:endParaRPr lang="en-US" sz="17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-กระทรวงทรัพยากร ธรรมชาติ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และสิ่งแวดล้อม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514769544"/>
                  </a:ext>
                </a:extLst>
              </a:tr>
              <a:tr h="1040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IrisUPC" panose="020B0604020202020204" pitchFamily="34" charset="-34"/>
                          <a:ea typeface="BrowalliaUPC,Bold"/>
                          <a:cs typeface="IrisUPC" panose="020B0604020202020204" pitchFamily="34" charset="-34"/>
                        </a:rPr>
                        <a:t>28</a:t>
                      </a:r>
                      <a:r>
                        <a:rPr lang="th-TH" sz="1700">
                          <a:effectLst/>
                          <a:latin typeface="IrisUPC" panose="020B0604020202020204" pitchFamily="34" charset="-34"/>
                          <a:ea typeface="BrowalliaUPC,Bold"/>
                          <a:cs typeface="IrisUPC" panose="020B0604020202020204" pitchFamily="34" charset="-34"/>
                        </a:rPr>
                        <a:t>)</a:t>
                      </a:r>
                      <a:r>
                        <a:rPr lang="th-TH" sz="1700" b="1">
                          <a:effectLst/>
                          <a:latin typeface="IrisUPC" panose="020B0604020202020204" pitchFamily="34" charset="-34"/>
                          <a:ea typeface="BrowalliaUPC,Bold"/>
                          <a:cs typeface="IrisUPC" panose="020B0604020202020204" pitchFamily="34" charset="-34"/>
                        </a:rPr>
                        <a:t> </a:t>
                      </a:r>
                      <a:r>
                        <a:rPr lang="th-TH" sz="17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คุณภาพน้ำ </a:t>
                      </a:r>
                      <a:endParaRPr lang="en-US" sz="17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</a:t>
                      </a: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ทรัพยากร ธรรมชาติ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และสิ่งแวดล้อม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เกษตรและสหกรณ์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สาธารณสุข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-กระทรวงมหาดไทย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-หน่วย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บัญชาการทหารพัฒนา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75300112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29</a:t>
                      </a:r>
                      <a:r>
                        <a:rPr lang="th-TH" sz="17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) การปลูกป่าหรือไม้ยืนต้น  </a:t>
                      </a:r>
                      <a:endParaRPr lang="en-US" sz="17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</a:t>
                      </a: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ทรัพยากร ธรรมชาติ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และสิ่งแวดล้อม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-กระทรวงมหาดไทย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-หน่วย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บัญชาการทหารพัฒนา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821472146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30) การจัดการสภาพสิ่งแวดล้อม</a:t>
                      </a:r>
                      <a:endParaRPr lang="en-US" sz="17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</a:t>
                      </a: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ทรัพยากร ธรรมชาติ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และสิ่งแวดล้อม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อุตสาหกรรม  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สาธารณสุข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-กระทรวงมหาดไทย 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44552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96" y="55077"/>
            <a:ext cx="9027326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กชช. 2ค ระดับกระทรวง ช่วงแผนพัฒนาฯ ฉบับที่ </a:t>
            </a: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12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 </a:t>
            </a: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(ปี พ.ศ. 2560 - 2564)</a:t>
            </a:r>
            <a:endParaRPr lang="en-US" altLang="th-TH" sz="3200" dirty="0">
              <a:solidFill>
                <a:srgbClr val="CC99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80116" y="1245871"/>
          <a:ext cx="8577329" cy="50582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86293">
                  <a:extLst>
                    <a:ext uri="{9D8B030D-6E8A-4147-A177-3AD203B41FA5}">
                      <a16:colId xmlns:a16="http://schemas.microsoft.com/office/drawing/2014/main" xmlns="" val="1132921160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620738667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3325210706"/>
                    </a:ext>
                  </a:extLst>
                </a:gridCol>
              </a:tblGrid>
              <a:tr h="3269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7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7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89764"/>
                  </a:ext>
                </a:extLst>
              </a:tr>
              <a:tr h="32694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7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7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34200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7</a:t>
                      </a:r>
                      <a:r>
                        <a:rPr lang="th-TH" sz="17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 ความเสี่ยงของชุมชนและภัยพิบัติ    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31) ความปลอดภัยจากยาเสพติด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สำนักงานคณะกรรมการป้องกันและปราบปรามยาเสพติด (ป.ป.ส.) </a:t>
                      </a:r>
                      <a:endParaRPr lang="en-US" sz="17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-กระทรวงมหาดไทย 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-กระทรวงศึกษาธิการ 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สาธารณสุข   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-หน่วย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บัญชาการทหารพัฒนา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สำนักงาน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ตำรวจแห่งชาติ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572788493"/>
                  </a:ext>
                </a:extLst>
              </a:tr>
              <a:tr h="2263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32) ความปลอดภัยจากภัยพิบัติ  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(ปภ.)</a:t>
                      </a:r>
                      <a:endParaRPr lang="en-US" sz="17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-กระทรวงทรัพยากร ธรรมชาติ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และสิ่งแวดล้อม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เกษตรและสหกรณ์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-กระทรวงศึกษาธิการ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สาธารณสุข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-กระทรวง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การพัฒนาสังคม</a:t>
                      </a: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และความ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มั่นคงของมนุษย์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-หน่วย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บัญชาการทหารพัฒนา           </a:t>
                      </a:r>
                      <a:endParaRPr lang="th-TH" sz="1700" dirty="0" smtClean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-สำนักงาน</a:t>
                      </a:r>
                      <a:r>
                        <a:rPr lang="th-TH" sz="17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ตำรวจแห่งชาติ</a:t>
                      </a:r>
                      <a:endParaRPr lang="en-US" sz="17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51476954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96" y="55077"/>
            <a:ext cx="9027326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กชช. 2ค ระดับกระทรวง ช่วงแผนพัฒนาฯ ฉบับที่ </a:t>
            </a: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12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 </a:t>
            </a: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(ปี พ.ศ. 2560 - 2564)</a:t>
            </a:r>
            <a:endParaRPr lang="en-US" altLang="th-TH" sz="3200" dirty="0">
              <a:solidFill>
                <a:srgbClr val="CC99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80116" y="1303826"/>
          <a:ext cx="8577329" cy="35342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86293">
                  <a:extLst>
                    <a:ext uri="{9D8B030D-6E8A-4147-A177-3AD203B41FA5}">
                      <a16:colId xmlns:a16="http://schemas.microsoft.com/office/drawing/2014/main" xmlns="" val="1132921160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620738667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3325210706"/>
                    </a:ext>
                  </a:extLst>
                </a:gridCol>
              </a:tblGrid>
              <a:tr h="3269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89764"/>
                  </a:ext>
                </a:extLst>
              </a:tr>
              <a:tr h="32694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34200"/>
                  </a:ext>
                </a:extLst>
              </a:tr>
              <a:tr h="2880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33) ความปลอดภัยจากความเสี่ยงในชุมชน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สำนักงานตำรวจแห่งชาติ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กระทรวงวัฒนธรรม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กระทรวงการพัฒนาสังคม</a:t>
                      </a:r>
                      <a:r>
                        <a:rPr lang="th-TH" sz="21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และความ</a:t>
                      </a: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มั่นคงของมนุษย์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กระทรวงเทคโนโลยีสารสนเทศและการสื่อสาร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75300112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496" y="55077"/>
            <a:ext cx="9027326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กชช. 2ค ระดับกระทรวง ช่วงแผนพัฒนาฯ ฉบับที่ </a:t>
            </a: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12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 smtClean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 </a:t>
            </a:r>
            <a:r>
              <a:rPr lang="th-TH" altLang="th-TH" sz="3200" b="1" dirty="0">
                <a:solidFill>
                  <a:srgbClr val="CC99FF"/>
                </a:solidFill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(ปี พ.ศ. 2560 - 2564)</a:t>
            </a:r>
            <a:endParaRPr lang="en-US" altLang="th-TH" sz="3200" dirty="0">
              <a:solidFill>
                <a:srgbClr val="CC99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97" y="0"/>
            <a:ext cx="4856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krapong\Desktop\ปกคุณภาพชีวิตคนไทย_OK1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7" r="50000" b="29208"/>
          <a:stretch/>
        </p:blipFill>
        <p:spPr bwMode="auto">
          <a:xfrm>
            <a:off x="0" y="-27384"/>
            <a:ext cx="9144000" cy="685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844824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96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ขอขอบคุณ</a:t>
            </a:r>
            <a:endParaRPr kumimoji="0" lang="en-US" sz="9600" b="1" i="0" u="none" strike="noStrike" cap="none" normalizeH="0" baseline="0" dirty="0" smtClean="0">
              <a:ln>
                <a:noFill/>
              </a:ln>
              <a:effectLst/>
              <a:latin typeface="TH SarabunPSK" pitchFamily="34" charset="-34"/>
              <a:ea typeface="Franklin Gothic Medium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35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0" y="-25184"/>
            <a:ext cx="9141602" cy="6883184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组合 42"/>
          <p:cNvGrpSpPr/>
          <p:nvPr/>
        </p:nvGrpSpPr>
        <p:grpSpPr>
          <a:xfrm>
            <a:off x="2425125" y="116632"/>
            <a:ext cx="6030548" cy="968838"/>
            <a:chOff x="1403648" y="308443"/>
            <a:chExt cx="6696744" cy="1672002"/>
          </a:xfrm>
        </p:grpSpPr>
        <p:sp>
          <p:nvSpPr>
            <p:cNvPr id="36" name="圆角矩形 43"/>
            <p:cNvSpPr/>
            <p:nvPr/>
          </p:nvSpPr>
          <p:spPr>
            <a:xfrm flipH="1">
              <a:off x="1912463" y="701078"/>
              <a:ext cx="4866196" cy="1242354"/>
            </a:xfrm>
            <a:prstGeom prst="roundRect">
              <a:avLst>
                <a:gd name="adj" fmla="val 50000"/>
              </a:avLst>
            </a:prstGeom>
            <a:solidFill>
              <a:srgbClr val="E4E4E4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37" name="圆角矩形 44"/>
            <p:cNvSpPr/>
            <p:nvPr/>
          </p:nvSpPr>
          <p:spPr>
            <a:xfrm flipH="1">
              <a:off x="1403648" y="561346"/>
              <a:ext cx="6696744" cy="138899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38" name="圆角矩形 45"/>
            <p:cNvSpPr/>
            <p:nvPr/>
          </p:nvSpPr>
          <p:spPr>
            <a:xfrm flipH="1">
              <a:off x="1403649" y="556983"/>
              <a:ext cx="1708795" cy="1423462"/>
            </a:xfrm>
            <a:prstGeom prst="roundRect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39" name="圆角矩形 46"/>
            <p:cNvSpPr/>
            <p:nvPr/>
          </p:nvSpPr>
          <p:spPr>
            <a:xfrm flipH="1">
              <a:off x="1449833" y="591456"/>
              <a:ext cx="1616427" cy="134651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40" name="等腰三角形 47"/>
            <p:cNvSpPr/>
            <p:nvPr/>
          </p:nvSpPr>
          <p:spPr>
            <a:xfrm rot="5400000" flipH="1">
              <a:off x="3000717" y="1123970"/>
              <a:ext cx="504944" cy="281491"/>
            </a:xfrm>
            <a:prstGeom prst="triangle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41" name="等腰三角形 48"/>
            <p:cNvSpPr/>
            <p:nvPr/>
          </p:nvSpPr>
          <p:spPr>
            <a:xfrm rot="5400000" flipH="1">
              <a:off x="2985348" y="1151553"/>
              <a:ext cx="416788" cy="232347"/>
            </a:xfrm>
            <a:prstGeom prst="triangle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flipH="1">
              <a:off x="1573970" y="308443"/>
              <a:ext cx="1368152" cy="1649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IrisUPC" pitchFamily="34" charset="-34"/>
                  <a:ea typeface="微软雅黑" pitchFamily="34" charset="-122"/>
                  <a:cs typeface="IrisUPC" pitchFamily="34" charset="-34"/>
                </a:rPr>
                <a:t>1</a:t>
              </a:r>
              <a:endParaRPr kumimoji="0" lang="zh-CN" altLang="en-US" sz="6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endParaRPr>
            </a:p>
          </p:txBody>
        </p:sp>
      </p:grpSp>
      <p:grpSp>
        <p:nvGrpSpPr>
          <p:cNvPr id="45" name="组合 42"/>
          <p:cNvGrpSpPr/>
          <p:nvPr/>
        </p:nvGrpSpPr>
        <p:grpSpPr>
          <a:xfrm>
            <a:off x="2411760" y="1052736"/>
            <a:ext cx="6030548" cy="964462"/>
            <a:chOff x="1403648" y="315995"/>
            <a:chExt cx="6696744" cy="1664450"/>
          </a:xfrm>
        </p:grpSpPr>
        <p:sp>
          <p:nvSpPr>
            <p:cNvPr id="46" name="圆角矩形 43"/>
            <p:cNvSpPr/>
            <p:nvPr/>
          </p:nvSpPr>
          <p:spPr>
            <a:xfrm flipH="1">
              <a:off x="1912463" y="701078"/>
              <a:ext cx="4866196" cy="1242354"/>
            </a:xfrm>
            <a:prstGeom prst="roundRect">
              <a:avLst>
                <a:gd name="adj" fmla="val 50000"/>
              </a:avLst>
            </a:prstGeom>
            <a:solidFill>
              <a:srgbClr val="E4E4E4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47" name="圆角矩形 44"/>
            <p:cNvSpPr/>
            <p:nvPr/>
          </p:nvSpPr>
          <p:spPr>
            <a:xfrm flipH="1">
              <a:off x="1403648" y="561346"/>
              <a:ext cx="6696744" cy="138899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48" name="圆角矩形 45"/>
            <p:cNvSpPr/>
            <p:nvPr/>
          </p:nvSpPr>
          <p:spPr>
            <a:xfrm flipH="1">
              <a:off x="1403649" y="556983"/>
              <a:ext cx="1708795" cy="1423462"/>
            </a:xfrm>
            <a:prstGeom prst="roundRect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49" name="圆角矩形 46"/>
            <p:cNvSpPr/>
            <p:nvPr/>
          </p:nvSpPr>
          <p:spPr>
            <a:xfrm flipH="1">
              <a:off x="1449833" y="591456"/>
              <a:ext cx="1616427" cy="134651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50" name="等腰三角形 47"/>
            <p:cNvSpPr/>
            <p:nvPr/>
          </p:nvSpPr>
          <p:spPr>
            <a:xfrm rot="5400000" flipH="1">
              <a:off x="3000717" y="1123970"/>
              <a:ext cx="504944" cy="281491"/>
            </a:xfrm>
            <a:prstGeom prst="triangle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51" name="等腰三角形 48"/>
            <p:cNvSpPr/>
            <p:nvPr/>
          </p:nvSpPr>
          <p:spPr>
            <a:xfrm rot="5400000" flipH="1">
              <a:off x="2985348" y="1151553"/>
              <a:ext cx="416788" cy="232347"/>
            </a:xfrm>
            <a:prstGeom prst="triangle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flipH="1">
              <a:off x="1573970" y="315995"/>
              <a:ext cx="1368152" cy="1649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IrisUPC" pitchFamily="34" charset="-34"/>
                  <a:ea typeface="微软雅黑" pitchFamily="34" charset="-122"/>
                  <a:cs typeface="IrisUPC" pitchFamily="34" charset="-34"/>
                </a:rPr>
                <a:t>2</a:t>
              </a:r>
              <a:endParaRPr kumimoji="0" lang="zh-CN" altLang="en-US" sz="6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 flipH="1">
            <a:off x="4204052" y="1407781"/>
            <a:ext cx="423825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สภาพพื้นฐานทางเศรษฐกิจ 7 ตัวชี้วัด</a:t>
            </a:r>
          </a:p>
        </p:txBody>
      </p:sp>
      <p:grpSp>
        <p:nvGrpSpPr>
          <p:cNvPr id="56" name="组合 42"/>
          <p:cNvGrpSpPr/>
          <p:nvPr/>
        </p:nvGrpSpPr>
        <p:grpSpPr>
          <a:xfrm>
            <a:off x="2425125" y="1988840"/>
            <a:ext cx="6030548" cy="955646"/>
            <a:chOff x="1403648" y="355550"/>
            <a:chExt cx="6696744" cy="1649236"/>
          </a:xfrm>
        </p:grpSpPr>
        <p:sp>
          <p:nvSpPr>
            <p:cNvPr id="57" name="圆角矩形 43"/>
            <p:cNvSpPr/>
            <p:nvPr/>
          </p:nvSpPr>
          <p:spPr>
            <a:xfrm flipH="1">
              <a:off x="1912463" y="701078"/>
              <a:ext cx="4866196" cy="1242354"/>
            </a:xfrm>
            <a:prstGeom prst="roundRect">
              <a:avLst>
                <a:gd name="adj" fmla="val 50000"/>
              </a:avLst>
            </a:prstGeom>
            <a:solidFill>
              <a:srgbClr val="E4E4E4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58" name="圆角矩形 44"/>
            <p:cNvSpPr/>
            <p:nvPr/>
          </p:nvSpPr>
          <p:spPr>
            <a:xfrm flipH="1">
              <a:off x="1403648" y="561346"/>
              <a:ext cx="6696744" cy="138899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59" name="圆角矩形 45"/>
            <p:cNvSpPr/>
            <p:nvPr/>
          </p:nvSpPr>
          <p:spPr>
            <a:xfrm flipH="1">
              <a:off x="1403649" y="556983"/>
              <a:ext cx="1708795" cy="1423462"/>
            </a:xfrm>
            <a:prstGeom prst="roundRect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60" name="圆角矩形 46"/>
            <p:cNvSpPr/>
            <p:nvPr/>
          </p:nvSpPr>
          <p:spPr>
            <a:xfrm flipH="1">
              <a:off x="1449833" y="591456"/>
              <a:ext cx="1616427" cy="134651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61" name="等腰三角形 47"/>
            <p:cNvSpPr/>
            <p:nvPr/>
          </p:nvSpPr>
          <p:spPr>
            <a:xfrm rot="5400000" flipH="1">
              <a:off x="3000717" y="1123970"/>
              <a:ext cx="504944" cy="281491"/>
            </a:xfrm>
            <a:prstGeom prst="triangle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62" name="等腰三角形 48"/>
            <p:cNvSpPr/>
            <p:nvPr/>
          </p:nvSpPr>
          <p:spPr>
            <a:xfrm rot="5400000" flipH="1">
              <a:off x="2985348" y="1151553"/>
              <a:ext cx="416788" cy="232347"/>
            </a:xfrm>
            <a:prstGeom prst="triangle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flipH="1">
              <a:off x="1573970" y="355550"/>
              <a:ext cx="1368152" cy="1649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IrisUPC" pitchFamily="34" charset="-34"/>
                  <a:ea typeface="微软雅黑" pitchFamily="34" charset="-122"/>
                  <a:cs typeface="IrisUPC" pitchFamily="34" charset="-34"/>
                </a:rPr>
                <a:t>3</a:t>
              </a:r>
              <a:endParaRPr kumimoji="0" lang="zh-CN" altLang="en-US" sz="6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 flipH="1">
            <a:off x="4217417" y="2316612"/>
            <a:ext cx="4224890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สุขภาวะและอนามัย   </a:t>
            </a:r>
            <a:r>
              <a:rPr kumimoji="0" lang="th-TH" sz="28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3 </a:t>
            </a:r>
            <a:r>
              <a:rPr kumimoji="0" lang="th-TH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ตัวชี้วัด</a:t>
            </a:r>
          </a:p>
        </p:txBody>
      </p:sp>
      <p:grpSp>
        <p:nvGrpSpPr>
          <p:cNvPr id="65" name="组合 42"/>
          <p:cNvGrpSpPr/>
          <p:nvPr/>
        </p:nvGrpSpPr>
        <p:grpSpPr>
          <a:xfrm>
            <a:off x="2411760" y="2924944"/>
            <a:ext cx="6030548" cy="955646"/>
            <a:chOff x="1403648" y="363102"/>
            <a:chExt cx="6696744" cy="1649236"/>
          </a:xfrm>
        </p:grpSpPr>
        <p:sp>
          <p:nvSpPr>
            <p:cNvPr id="66" name="圆角矩形 43"/>
            <p:cNvSpPr/>
            <p:nvPr/>
          </p:nvSpPr>
          <p:spPr>
            <a:xfrm flipH="1">
              <a:off x="1912463" y="701078"/>
              <a:ext cx="4866196" cy="1242354"/>
            </a:xfrm>
            <a:prstGeom prst="roundRect">
              <a:avLst>
                <a:gd name="adj" fmla="val 50000"/>
              </a:avLst>
            </a:prstGeom>
            <a:solidFill>
              <a:srgbClr val="E4E4E4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67" name="圆角矩形 44"/>
            <p:cNvSpPr/>
            <p:nvPr/>
          </p:nvSpPr>
          <p:spPr>
            <a:xfrm flipH="1">
              <a:off x="1403648" y="561346"/>
              <a:ext cx="6696744" cy="138899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68" name="圆角矩形 45"/>
            <p:cNvSpPr/>
            <p:nvPr/>
          </p:nvSpPr>
          <p:spPr>
            <a:xfrm flipH="1">
              <a:off x="1403649" y="556983"/>
              <a:ext cx="1708795" cy="1423462"/>
            </a:xfrm>
            <a:prstGeom prst="roundRect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69" name="圆角矩形 46"/>
            <p:cNvSpPr/>
            <p:nvPr/>
          </p:nvSpPr>
          <p:spPr>
            <a:xfrm flipH="1">
              <a:off x="1449833" y="591456"/>
              <a:ext cx="1616427" cy="134651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70" name="等腰三角形 47"/>
            <p:cNvSpPr/>
            <p:nvPr/>
          </p:nvSpPr>
          <p:spPr>
            <a:xfrm rot="5400000" flipH="1">
              <a:off x="3000717" y="1123970"/>
              <a:ext cx="504944" cy="281491"/>
            </a:xfrm>
            <a:prstGeom prst="triangle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71" name="等腰三角形 48"/>
            <p:cNvSpPr/>
            <p:nvPr/>
          </p:nvSpPr>
          <p:spPr>
            <a:xfrm rot="5400000" flipH="1">
              <a:off x="2985348" y="1151553"/>
              <a:ext cx="416788" cy="232347"/>
            </a:xfrm>
            <a:prstGeom prst="triangle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flipH="1">
              <a:off x="1573970" y="363102"/>
              <a:ext cx="1368152" cy="1649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IrisUPC" pitchFamily="34" charset="-34"/>
                  <a:ea typeface="微软雅黑" pitchFamily="34" charset="-122"/>
                  <a:cs typeface="IrisUPC" pitchFamily="34" charset="-34"/>
                </a:rPr>
                <a:t>4</a:t>
              </a:r>
              <a:endParaRPr kumimoji="0" lang="zh-CN" altLang="en-US" sz="6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 flipH="1">
            <a:off x="4128392" y="3248340"/>
            <a:ext cx="4313914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ความรู้และ</a:t>
            </a:r>
            <a:r>
              <a:rPr kumimoji="0" lang="th-TH" sz="28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การศึกษา  3 </a:t>
            </a:r>
            <a:r>
              <a:rPr kumimoji="0" lang="th-TH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ตัวชี้วัด </a:t>
            </a:r>
          </a:p>
        </p:txBody>
      </p:sp>
      <p:grpSp>
        <p:nvGrpSpPr>
          <p:cNvPr id="74" name="组合 42"/>
          <p:cNvGrpSpPr/>
          <p:nvPr/>
        </p:nvGrpSpPr>
        <p:grpSpPr>
          <a:xfrm>
            <a:off x="2411760" y="3841506"/>
            <a:ext cx="6030548" cy="955646"/>
            <a:chOff x="1403648" y="398988"/>
            <a:chExt cx="6696744" cy="1649235"/>
          </a:xfrm>
        </p:grpSpPr>
        <p:sp>
          <p:nvSpPr>
            <p:cNvPr id="75" name="圆角矩形 43"/>
            <p:cNvSpPr/>
            <p:nvPr/>
          </p:nvSpPr>
          <p:spPr>
            <a:xfrm flipH="1">
              <a:off x="1912463" y="701078"/>
              <a:ext cx="4866196" cy="1242354"/>
            </a:xfrm>
            <a:prstGeom prst="roundRect">
              <a:avLst>
                <a:gd name="adj" fmla="val 50000"/>
              </a:avLst>
            </a:prstGeom>
            <a:solidFill>
              <a:srgbClr val="E4E4E4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76" name="圆角矩形 44"/>
            <p:cNvSpPr/>
            <p:nvPr/>
          </p:nvSpPr>
          <p:spPr>
            <a:xfrm flipH="1">
              <a:off x="1403648" y="561346"/>
              <a:ext cx="6696744" cy="138899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77" name="圆角矩形 45"/>
            <p:cNvSpPr/>
            <p:nvPr/>
          </p:nvSpPr>
          <p:spPr>
            <a:xfrm flipH="1">
              <a:off x="1403649" y="556983"/>
              <a:ext cx="1708795" cy="1423462"/>
            </a:xfrm>
            <a:prstGeom prst="roundRect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78" name="圆角矩形 46"/>
            <p:cNvSpPr/>
            <p:nvPr/>
          </p:nvSpPr>
          <p:spPr>
            <a:xfrm flipH="1">
              <a:off x="1449833" y="591456"/>
              <a:ext cx="1616427" cy="134651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79" name="等腰三角形 47"/>
            <p:cNvSpPr/>
            <p:nvPr/>
          </p:nvSpPr>
          <p:spPr>
            <a:xfrm rot="5400000" flipH="1">
              <a:off x="3000717" y="1123970"/>
              <a:ext cx="504944" cy="281491"/>
            </a:xfrm>
            <a:prstGeom prst="triangle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80" name="等腰三角形 48"/>
            <p:cNvSpPr/>
            <p:nvPr/>
          </p:nvSpPr>
          <p:spPr>
            <a:xfrm rot="5400000" flipH="1">
              <a:off x="2985348" y="1151553"/>
              <a:ext cx="416788" cy="232347"/>
            </a:xfrm>
            <a:prstGeom prst="triangle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 flipH="1">
              <a:off x="1573970" y="398988"/>
              <a:ext cx="1368152" cy="1649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IrisUPC" pitchFamily="34" charset="-34"/>
                  <a:ea typeface="微软雅黑" pitchFamily="34" charset="-122"/>
                  <a:cs typeface="IrisUPC" pitchFamily="34" charset="-34"/>
                </a:rPr>
                <a:t>5</a:t>
              </a:r>
              <a:endParaRPr kumimoji="0" lang="zh-CN" altLang="en-US" sz="6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 flipH="1">
            <a:off x="4162680" y="3993855"/>
            <a:ext cx="4225744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การมีส่วนร่วมและความ</a:t>
            </a:r>
            <a:r>
              <a:rPr kumimoji="0" lang="th-TH" sz="28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เข้มแข็ง</a:t>
            </a:r>
            <a:br>
              <a:rPr kumimoji="0" lang="th-TH" sz="28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</a:br>
            <a:r>
              <a:rPr kumimoji="0" lang="th-TH" sz="28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     ของ</a:t>
            </a:r>
            <a:r>
              <a:rPr kumimoji="0" lang="th-TH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ชุมชน   </a:t>
            </a:r>
            <a:r>
              <a:rPr kumimoji="0" lang="th-TH" sz="28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5 </a:t>
            </a:r>
            <a:r>
              <a:rPr kumimoji="0" lang="th-TH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ตัวชี้วัด</a:t>
            </a:r>
          </a:p>
        </p:txBody>
      </p:sp>
      <p:grpSp>
        <p:nvGrpSpPr>
          <p:cNvPr id="83" name="组合 42"/>
          <p:cNvGrpSpPr/>
          <p:nvPr/>
        </p:nvGrpSpPr>
        <p:grpSpPr>
          <a:xfrm>
            <a:off x="2425125" y="4725144"/>
            <a:ext cx="6030548" cy="955646"/>
            <a:chOff x="1403648" y="347998"/>
            <a:chExt cx="6696744" cy="1649236"/>
          </a:xfrm>
        </p:grpSpPr>
        <p:sp>
          <p:nvSpPr>
            <p:cNvPr id="84" name="圆角矩形 43"/>
            <p:cNvSpPr/>
            <p:nvPr/>
          </p:nvSpPr>
          <p:spPr>
            <a:xfrm flipH="1">
              <a:off x="1912463" y="701078"/>
              <a:ext cx="4866196" cy="1242354"/>
            </a:xfrm>
            <a:prstGeom prst="roundRect">
              <a:avLst>
                <a:gd name="adj" fmla="val 50000"/>
              </a:avLst>
            </a:prstGeom>
            <a:solidFill>
              <a:srgbClr val="E4E4E4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85" name="圆角矩形 44"/>
            <p:cNvSpPr/>
            <p:nvPr/>
          </p:nvSpPr>
          <p:spPr>
            <a:xfrm flipH="1">
              <a:off x="1403648" y="561346"/>
              <a:ext cx="6696744" cy="138899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86" name="圆角矩形 45"/>
            <p:cNvSpPr/>
            <p:nvPr/>
          </p:nvSpPr>
          <p:spPr>
            <a:xfrm flipH="1">
              <a:off x="1403649" y="556983"/>
              <a:ext cx="1708795" cy="1423462"/>
            </a:xfrm>
            <a:prstGeom prst="roundRect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87" name="圆角矩形 46"/>
            <p:cNvSpPr/>
            <p:nvPr/>
          </p:nvSpPr>
          <p:spPr>
            <a:xfrm flipH="1">
              <a:off x="1449833" y="591456"/>
              <a:ext cx="1616427" cy="134651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88" name="等腰三角形 47"/>
            <p:cNvSpPr/>
            <p:nvPr/>
          </p:nvSpPr>
          <p:spPr>
            <a:xfrm rot="5400000" flipH="1">
              <a:off x="3000717" y="1123970"/>
              <a:ext cx="504944" cy="281491"/>
            </a:xfrm>
            <a:prstGeom prst="triangle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89" name="等腰三角形 48"/>
            <p:cNvSpPr/>
            <p:nvPr/>
          </p:nvSpPr>
          <p:spPr>
            <a:xfrm rot="5400000" flipH="1">
              <a:off x="2985348" y="1151553"/>
              <a:ext cx="416788" cy="232347"/>
            </a:xfrm>
            <a:prstGeom prst="triangle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flipH="1">
              <a:off x="1573970" y="347998"/>
              <a:ext cx="1368152" cy="1649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IrisUPC" pitchFamily="34" charset="-34"/>
                  <a:ea typeface="微软雅黑" pitchFamily="34" charset="-122"/>
                  <a:cs typeface="IrisUPC" pitchFamily="34" charset="-34"/>
                </a:rPr>
                <a:t>6</a:t>
              </a:r>
              <a:endParaRPr kumimoji="0" lang="zh-CN" altLang="en-US" sz="6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 flipH="1">
            <a:off x="4141757" y="4929959"/>
            <a:ext cx="4174658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ทรัพยากรธรรมชาติและสิ่งแวดล้อม  </a:t>
            </a:r>
            <a:r>
              <a:rPr kumimoji="0" lang="th-TH" sz="28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/>
            </a:r>
            <a:br>
              <a:rPr kumimoji="0" lang="th-TH" sz="28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</a:br>
            <a:r>
              <a:rPr kumimoji="0" lang="th-TH" sz="28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               5  </a:t>
            </a:r>
            <a:r>
              <a:rPr kumimoji="0" lang="th-TH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ตัวชี้วัด</a:t>
            </a:r>
          </a:p>
        </p:txBody>
      </p:sp>
      <p:grpSp>
        <p:nvGrpSpPr>
          <p:cNvPr id="92" name="组合 42"/>
          <p:cNvGrpSpPr/>
          <p:nvPr/>
        </p:nvGrpSpPr>
        <p:grpSpPr>
          <a:xfrm>
            <a:off x="2411760" y="5661248"/>
            <a:ext cx="6030548" cy="955646"/>
            <a:chOff x="1403648" y="355550"/>
            <a:chExt cx="6696744" cy="1649236"/>
          </a:xfrm>
        </p:grpSpPr>
        <p:sp>
          <p:nvSpPr>
            <p:cNvPr id="93" name="圆角矩形 43"/>
            <p:cNvSpPr/>
            <p:nvPr/>
          </p:nvSpPr>
          <p:spPr>
            <a:xfrm flipH="1">
              <a:off x="1912463" y="701078"/>
              <a:ext cx="4866196" cy="1242354"/>
            </a:xfrm>
            <a:prstGeom prst="roundRect">
              <a:avLst>
                <a:gd name="adj" fmla="val 50000"/>
              </a:avLst>
            </a:prstGeom>
            <a:solidFill>
              <a:srgbClr val="E4E4E4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94" name="圆角矩形 44"/>
            <p:cNvSpPr/>
            <p:nvPr/>
          </p:nvSpPr>
          <p:spPr>
            <a:xfrm flipH="1">
              <a:off x="1403648" y="561346"/>
              <a:ext cx="6696744" cy="138899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95" name="圆角矩形 45"/>
            <p:cNvSpPr/>
            <p:nvPr/>
          </p:nvSpPr>
          <p:spPr>
            <a:xfrm flipH="1">
              <a:off x="1403649" y="556983"/>
              <a:ext cx="1708795" cy="1423462"/>
            </a:xfrm>
            <a:prstGeom prst="roundRect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96" name="圆角矩形 46"/>
            <p:cNvSpPr/>
            <p:nvPr/>
          </p:nvSpPr>
          <p:spPr>
            <a:xfrm flipH="1">
              <a:off x="1449833" y="591456"/>
              <a:ext cx="1616427" cy="134651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97" name="等腰三角形 47"/>
            <p:cNvSpPr/>
            <p:nvPr/>
          </p:nvSpPr>
          <p:spPr>
            <a:xfrm rot="5400000" flipH="1">
              <a:off x="3000717" y="1123970"/>
              <a:ext cx="504944" cy="281491"/>
            </a:xfrm>
            <a:prstGeom prst="triangle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98" name="等腰三角形 48"/>
            <p:cNvSpPr/>
            <p:nvPr/>
          </p:nvSpPr>
          <p:spPr>
            <a:xfrm rot="5400000" flipH="1">
              <a:off x="2985348" y="1151553"/>
              <a:ext cx="416788" cy="232347"/>
            </a:xfrm>
            <a:prstGeom prst="triangle">
              <a:avLst/>
            </a:prstGeom>
            <a:gradFill flip="none" rotWithShape="1">
              <a:gsLst>
                <a:gs pos="0">
                  <a:srgbClr val="BAEF11"/>
                </a:gs>
                <a:gs pos="72000">
                  <a:srgbClr val="58AF09"/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BAEF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 flipH="1">
              <a:off x="1573970" y="355550"/>
              <a:ext cx="1368152" cy="1649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IrisUPC" pitchFamily="34" charset="-34"/>
                  <a:ea typeface="微软雅黑" pitchFamily="34" charset="-122"/>
                  <a:cs typeface="IrisUPC" pitchFamily="34" charset="-34"/>
                </a:rPr>
                <a:t>7</a:t>
              </a:r>
              <a:endParaRPr kumimoji="0" lang="zh-CN" altLang="en-US" sz="6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 flipH="1">
            <a:off x="4128392" y="5866063"/>
            <a:ext cx="4327280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ความเสี่ยงของชุมชนและภัยพิบัติ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               3 </a:t>
            </a:r>
            <a:r>
              <a:rPr kumimoji="0" lang="th-TH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ตัวชี้วัด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4141756" y="389498"/>
            <a:ext cx="4300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โครงสร้างพื้นฐาน  7 ตัวชี้วัด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 rot="5400000">
            <a:off x="-1821202" y="3315010"/>
            <a:ext cx="48510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เครื่องชี้วัดข้อมูล กชช. 2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7 ด้าน 33 ตัวชี้วัด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102" name="รูปภาพ 1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9" y="4148"/>
            <a:ext cx="1440159" cy="2198651"/>
          </a:xfrm>
          <a:prstGeom prst="rect">
            <a:avLst/>
          </a:prstGeom>
        </p:spPr>
      </p:pic>
      <p:pic>
        <p:nvPicPr>
          <p:cNvPr id="101" name="Picture 4" descr="C:\Documents and Settings\chakrit\Desktop\Logo CDD.gif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02" y="107440"/>
            <a:ext cx="8620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3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กชช. 2ค ปี </a:t>
            </a:r>
            <a:r>
              <a:rPr lang="th-TH" sz="4800" b="1" dirty="0" smtClean="0">
                <a:solidFill>
                  <a:srgbClr val="00206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2560-</a:t>
            </a:r>
            <a:r>
              <a:rPr lang="en-US" sz="4800" b="1" dirty="0" smtClean="0">
                <a:solidFill>
                  <a:srgbClr val="00206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2564</a:t>
            </a:r>
            <a:endParaRPr lang="th-TH" sz="4800" b="1" dirty="0">
              <a:solidFill>
                <a:srgbClr val="00206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ประเด็นเพิ่มเติม</a:t>
            </a:r>
          </a:p>
          <a:p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ข้อมูลด้านประชากร</a:t>
            </a:r>
          </a:p>
          <a:p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สภาพแรงงานและการจ้างงาน</a:t>
            </a:r>
          </a:p>
          <a:p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การได้รับการศึกษาและระดับการศึกษา</a:t>
            </a:r>
          </a:p>
          <a:p>
            <a:r>
              <a:rPr lang="th-TH" sz="32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การจัด</a:t>
            </a:r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การสภาพสิ่งแวดล้อม</a:t>
            </a:r>
          </a:p>
          <a:p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ความปลอดภัยจากภัยพิบัติ</a:t>
            </a:r>
          </a:p>
          <a:p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ความปลอดภัยจากความเสี่ยงในหมู่บ้าน/ชุมชน</a:t>
            </a:r>
          </a:p>
          <a:p>
            <a:endParaRPr lang="th-TH" sz="32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endParaRPr lang="th-TH" sz="32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th-TH" sz="32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มีการสำรวจประชากรต่างด้าว</a:t>
            </a:r>
          </a:p>
          <a:p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แรงงานนอกระบบ</a:t>
            </a:r>
          </a:p>
          <a:p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การออกกลางคัน</a:t>
            </a:r>
          </a:p>
          <a:p>
            <a:pPr marL="0" indent="0">
              <a:buNone/>
            </a:pPr>
            <a:endParaRPr lang="th-TH" sz="32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ของเสียอันตราย/มลพิษทางเสียง</a:t>
            </a:r>
          </a:p>
          <a:p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เตรียมความพร้อมรับมือภัยพิบัติ</a:t>
            </a:r>
          </a:p>
          <a:p>
            <a:r>
              <a:rPr lang="th-TH" sz="32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ปัญหาคุณแม่วันใส/เด็กแว้น</a:t>
            </a:r>
            <a:endParaRPr lang="th-TH" sz="32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24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ยึดเนื้อหา 6"/>
          <p:cNvGraphicFramePr>
            <a:graphicFrameLocks noGrp="1"/>
          </p:cNvGraphicFramePr>
          <p:nvPr>
            <p:ph idx="1"/>
            <p:extLst/>
          </p:nvPr>
        </p:nvGraphicFramePr>
        <p:xfrm>
          <a:off x="-2888" y="1142984"/>
          <a:ext cx="9055448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60750" y="3208338"/>
            <a:ext cx="2357438" cy="1570037"/>
          </a:xfrm>
          <a:prstGeom prst="rect">
            <a:avLst/>
          </a:prstGeom>
          <a:solidFill>
            <a:srgbClr val="CC99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7 ด้าน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33 ตัวชี้วัด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5184"/>
            <a:ext cx="9141602" cy="933904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เครื่องชี้วัดข้อมูล </a:t>
            </a:r>
            <a:r>
              <a:rPr lang="th-TH" sz="4800" b="1" dirty="0" err="1" smtClean="0">
                <a:solidFill>
                  <a:srgbClr val="00206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กชช</a:t>
            </a:r>
            <a:r>
              <a:rPr lang="th-TH" sz="4800" b="1" dirty="0" smtClean="0">
                <a:solidFill>
                  <a:srgbClr val="00206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. 2ค</a:t>
            </a:r>
            <a:endParaRPr lang="en-US" sz="4800" b="1" dirty="0">
              <a:solidFill>
                <a:srgbClr val="00206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56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7188" y="1517650"/>
            <a:ext cx="430246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533400" marR="0" lvl="0" indent="-5334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 ถนน</a:t>
            </a:r>
          </a:p>
          <a:p>
            <a:pPr marL="533400" marR="0" lvl="0" indent="-5334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 น้ำดื่ม</a:t>
            </a:r>
          </a:p>
          <a:p>
            <a:pPr marL="533400" marR="0" lvl="0" indent="-5334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 น้ำใช้</a:t>
            </a:r>
          </a:p>
          <a:p>
            <a:pPr marL="533400" marR="0" lvl="0" indent="-5334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 น้ำเพื่อการเกษตร</a:t>
            </a:r>
          </a:p>
        </p:txBody>
      </p:sp>
      <p:sp>
        <p:nvSpPr>
          <p:cNvPr id="59395" name="Rectangle 18"/>
          <p:cNvSpPr>
            <a:spLocks noChangeArrowheads="1"/>
          </p:cNvSpPr>
          <p:nvPr/>
        </p:nvSpPr>
        <p:spPr bwMode="auto">
          <a:xfrm>
            <a:off x="4171950" y="1520825"/>
            <a:ext cx="4953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(5) ไฟฟ้า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(6) การมีที่ดินทำกิน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(7) การติดต่อสื่อสาร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57188" y="357188"/>
            <a:ext cx="5214937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th-TH" sz="5400" b="0" i="0" u="none" strike="noStrike" kern="1200" cap="none" spc="0" normalizeH="0" baseline="0" noProof="0" smtClean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EucrosiaUPC" panose="02020603050405020304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7188" y="357188"/>
            <a:ext cx="5214937" cy="92392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1. ด้านโครงสร้างพื้นฐาน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srgbClr val="CC99FF"/>
              </a:solidFill>
              <a:effectLst/>
              <a:uLnTx/>
              <a:uFillTx/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79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0675" y="1531938"/>
            <a:ext cx="8680450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(8)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การมีงานทำ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(9) การทำงานในสถานประกอบการ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(10) ผลผลิตจากการทำนา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(11) ผลผลิตจากการทำไร่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(12) ผลผลิตจากการทำเกษตรอื่น ๆ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(13) การประกอบอุตสาหกรรมในครัวเรือน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(14) การได้รับประโยชน์จากการมีสถานที่ท่องเที่ยว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99176" y="500063"/>
            <a:ext cx="688041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2. ด้านสภาพพื้นฐานทางเศรษฐกิจ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srgbClr val="CC99FF"/>
              </a:solidFill>
              <a:effectLst/>
              <a:uLnTx/>
              <a:uFillTx/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56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7188" y="357188"/>
            <a:ext cx="5715000" cy="830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3. ด้านสุขภาวะและอนามัย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srgbClr val="CC99FF"/>
              </a:solidFill>
              <a:effectLst/>
              <a:uLnTx/>
              <a:uFillTx/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61443" name="Rectangle 7"/>
          <p:cNvSpPr>
            <a:spLocks noChangeArrowheads="1"/>
          </p:cNvSpPr>
          <p:nvPr/>
        </p:nvSpPr>
        <p:spPr bwMode="auto">
          <a:xfrm>
            <a:off x="357188" y="1511300"/>
            <a:ext cx="667971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 startAt="15"/>
              <a:tabLst/>
              <a:defRPr/>
            </a:pPr>
            <a:r>
              <a:rPr kumimoji="0" lang="th-TH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 ความปลอดภัยในการทำงาน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 startAt="15"/>
              <a:tabLst/>
              <a:defRPr/>
            </a:pPr>
            <a:r>
              <a:rPr kumimoji="0" lang="th-TH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 การป้องกันโรคติดต่อ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 startAt="15"/>
              <a:tabLst/>
              <a:defRPr/>
            </a:pPr>
            <a:r>
              <a:rPr kumimoji="0" lang="th-TH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 การกีฬา</a:t>
            </a:r>
          </a:p>
        </p:txBody>
      </p:sp>
    </p:spTree>
    <p:extLst>
      <p:ext uri="{BB962C8B-B14F-4D97-AF65-F5344CB8AC3E}">
        <p14:creationId xmlns:p14="http://schemas.microsoft.com/office/powerpoint/2010/main" val="18506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0" y="428625"/>
            <a:ext cx="57150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/>
                <a:uLnTx/>
                <a:uFillTx/>
                <a:latin typeface="IrisUPC" panose="020B0604020202020204" pitchFamily="34" charset="-34"/>
                <a:cs typeface="IrisUPC" panose="020B0604020202020204" pitchFamily="34" charset="-34"/>
              </a:rPr>
              <a:t>4. ด้านความรู้และการศึกษา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srgbClr val="CC99FF"/>
              </a:solidFill>
              <a:effectLst/>
              <a:uLnTx/>
              <a:uFillTx/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62467" name="Rectangle 7"/>
          <p:cNvSpPr>
            <a:spLocks noChangeArrowheads="1"/>
          </p:cNvSpPr>
          <p:nvPr/>
        </p:nvSpPr>
        <p:spPr bwMode="auto">
          <a:xfrm>
            <a:off x="477838" y="1587500"/>
            <a:ext cx="74215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5400" b="1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(18)</a:t>
            </a:r>
            <a:r>
              <a:rPr lang="th-TH" altLang="th-TH" sz="5400" b="1" dirty="0">
                <a:solidFill>
                  <a:prstClr val="black"/>
                </a:solidFill>
                <a:cs typeface="EucrosiaUPC" panose="02020603050405020304" pitchFamily="18" charset="-34"/>
              </a:rPr>
              <a:t>ระดับการศึกษาของประชาชน</a:t>
            </a:r>
            <a:endParaRPr kumimoji="0" lang="th-TH" altLang="th-TH" sz="5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Eucrosia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EucrosiaUPC" panose="02020603050405020304" pitchFamily="18" charset="-34"/>
              </a:rPr>
              <a:t>(19) อัตราการเรียนต่อของประชาชน</a:t>
            </a:r>
          </a:p>
          <a:p>
            <a:pPr lvl="0" eaLnBrk="1" hangingPunct="1"/>
            <a:r>
              <a:rPr kumimoji="0" lang="th-TH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EucrosiaUPC" panose="02020603050405020304" pitchFamily="18" charset="-34"/>
              </a:rPr>
              <a:t>(20) </a:t>
            </a:r>
            <a:r>
              <a:rPr lang="th-TH" altLang="th-TH" sz="5400" b="1" dirty="0">
                <a:solidFill>
                  <a:prstClr val="black"/>
                </a:solidFill>
                <a:cs typeface="EucrosiaUPC" panose="02020603050405020304" pitchFamily="18" charset="-34"/>
              </a:rPr>
              <a:t>การได้รับการศึกษา</a:t>
            </a:r>
            <a:endParaRPr lang="th-TH" sz="1800" dirty="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13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1523</Words>
  <Application>Microsoft Office PowerPoint</Application>
  <PresentationFormat>On-screen Show (4:3)</PresentationFormat>
  <Paragraphs>390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กชช. 2ค ปี 2560-2564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Jakrapong</dc:creator>
  <cp:lastModifiedBy>Acer</cp:lastModifiedBy>
  <cp:revision>94</cp:revision>
  <cp:lastPrinted>2016-10-21T08:59:24Z</cp:lastPrinted>
  <dcterms:created xsi:type="dcterms:W3CDTF">2016-10-18T07:45:51Z</dcterms:created>
  <dcterms:modified xsi:type="dcterms:W3CDTF">2018-11-26T17:41:52Z</dcterms:modified>
</cp:coreProperties>
</file>