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2" r:id="rId3"/>
    <p:sldMasterId id="2147483716" r:id="rId4"/>
    <p:sldMasterId id="2147483720" r:id="rId5"/>
    <p:sldMasterId id="2147483724" r:id="rId6"/>
    <p:sldMasterId id="2147483736" r:id="rId7"/>
  </p:sldMasterIdLst>
  <p:notesMasterIdLst>
    <p:notesMasterId r:id="rId46"/>
  </p:notesMasterIdLst>
  <p:handoutMasterIdLst>
    <p:handoutMasterId r:id="rId47"/>
  </p:handoutMasterIdLst>
  <p:sldIdLst>
    <p:sldId id="256" r:id="rId8"/>
    <p:sldId id="290" r:id="rId9"/>
    <p:sldId id="309" r:id="rId10"/>
    <p:sldId id="310" r:id="rId11"/>
    <p:sldId id="312" r:id="rId12"/>
    <p:sldId id="313" r:id="rId13"/>
    <p:sldId id="311" r:id="rId14"/>
    <p:sldId id="291" r:id="rId15"/>
    <p:sldId id="292" r:id="rId16"/>
    <p:sldId id="293" r:id="rId17"/>
    <p:sldId id="340" r:id="rId18"/>
    <p:sldId id="294" r:id="rId19"/>
    <p:sldId id="339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07" r:id="rId42"/>
    <p:sldId id="296" r:id="rId43"/>
    <p:sldId id="308" r:id="rId44"/>
    <p:sldId id="298" r:id="rId45"/>
  </p:sldIdLst>
  <p:sldSz cx="9906000" cy="6858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140" y="-64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59363-0DBA-4790-A425-4DCE8913C4A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5215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E7F6-17DC-4FBB-B2E2-822E250273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528402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736600" y="746125"/>
            <a:ext cx="5384800" cy="372903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แทนหัวกระดาษ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12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36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ตัวแทนหัวกระดาษ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0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ตัวแทนหัวกระดาษ 9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1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60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21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32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34"/>
            <a:ext cx="5231728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3" y="170975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3" y="458947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9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5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1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0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4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4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1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90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6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2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04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4" y="287271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9906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8033" y="1858400"/>
            <a:ext cx="1687829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=""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61742" y="1858400"/>
            <a:ext cx="1687829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=""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93331" y="1858400"/>
            <a:ext cx="1687829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=""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3538033" y="3657845"/>
            <a:ext cx="1687829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=""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5561742" y="3657845"/>
            <a:ext cx="1687829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=""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7593331" y="3657845"/>
            <a:ext cx="1687829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990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4" y="287271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7397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991289" y="609600"/>
            <a:ext cx="2106127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56470" y="3207948"/>
            <a:ext cx="435825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206993" y="609600"/>
            <a:ext cx="2106127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5492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354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1479" y="244102"/>
            <a:ext cx="9503044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26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=""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196164" y="635638"/>
            <a:ext cx="518358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9657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=""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7513" y="181904"/>
            <a:ext cx="5686489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41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4" y="287271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9906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=""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6275495" y="1531000"/>
            <a:ext cx="2259323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36" name="Trapezoid 18">
            <a:extLst>
              <a:ext uri="{FF2B5EF4-FFF2-40B4-BE49-F238E27FC236}">
                <a16:creationId xmlns=""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234137" y="4358070"/>
            <a:ext cx="2756553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3508" y="1604299"/>
            <a:ext cx="2098670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92921" y="4443714"/>
            <a:ext cx="2039001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32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9" y="2362200"/>
            <a:ext cx="9905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96400" y="4"/>
            <a:ext cx="540960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8366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1271" y="944837"/>
            <a:ext cx="4036771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93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67574" y="0"/>
            <a:ext cx="613842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5829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906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63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307" y="0"/>
            <a:ext cx="5337701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806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4" y="123478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517999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4" y="123478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87642" y="1131592"/>
            <a:ext cx="2893123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32196" y="1347500"/>
            <a:ext cx="12501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419667" y="1340901"/>
            <a:ext cx="685849" cy="55668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78259" y="1529492"/>
            <a:ext cx="181370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78259" y="2127463"/>
            <a:ext cx="181370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85999" y="5808454"/>
            <a:ext cx="18135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86001" y="4234882"/>
            <a:ext cx="220780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94716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5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906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6506" y="2276872"/>
            <a:ext cx="89154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791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7" y="0"/>
            <a:ext cx="815135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0705" y="1268760"/>
            <a:ext cx="710999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11911" y="1844828"/>
            <a:ext cx="7109995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91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02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906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6506" y="2276872"/>
            <a:ext cx="89154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218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7" y="0"/>
            <a:ext cx="815135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0705" y="1268760"/>
            <a:ext cx="710999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11911" y="1844828"/>
            <a:ext cx="7109995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575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88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906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6506" y="2276872"/>
            <a:ext cx="89154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92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5" y="0"/>
            <a:ext cx="815135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00705" y="1268760"/>
            <a:ext cx="710999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311911" y="1844825"/>
            <a:ext cx="7109995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457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60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21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15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32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34"/>
            <a:ext cx="5231728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60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21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80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15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32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7" y="731534"/>
            <a:ext cx="5231728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15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6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15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517A4E-5EA9-409D-A55A-694FA787CEF8}" type="datetimeFigureOut">
              <a:rPr lang="th-TH" smtClean="0"/>
              <a:t>29/11/61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7" y="6172215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1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7EDAE-492D-44E9-BFD8-64A55E411CA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4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914286"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9" y="635636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6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15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7" y="6172215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1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15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517A4E-5EA9-409D-A55A-694FA787CEF8}" type="datetimeFigureOut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29/11/61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7" y="6172215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15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7EDAE-492D-44E9-BFD8-64A55E411CA6}" type="slidenum">
              <a:rPr lang="th-T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iangrai.cdd.go.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3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0"/>
            <a:ext cx="999356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8" y="1988840"/>
            <a:ext cx="1872208" cy="1878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356872" y="2132863"/>
            <a:ext cx="7492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การประชุมเชิง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ปฏิบัติการเจ้าหน้าที่ผู้รับผิดชอบ</a:t>
            </a:r>
          </a:p>
          <a:p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การจัดเก็บข้อมูลเพื่อการพัฒนาชุมชน ระดับอำเภอ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434469" y="3941238"/>
            <a:ext cx="2801199" cy="1619923"/>
            <a:chOff x="5935931" y="160399"/>
            <a:chExt cx="2801199" cy="161992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5" t="12103" r="33692" b="11508"/>
            <a:stretch/>
          </p:blipFill>
          <p:spPr bwMode="auto">
            <a:xfrm>
              <a:off x="6969224" y="188640"/>
              <a:ext cx="873741" cy="1218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04_จปฐ.กชช\รวมทุกอย่าง จปฐ ปี 2559\25581119_แผ่นพับ จปฐ59\Untitled-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35931" y="160399"/>
              <a:ext cx="1734271" cy="16199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3854">
              <a:off x="7937622" y="351613"/>
              <a:ext cx="799508" cy="1128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1437519" y="5661248"/>
            <a:ext cx="8125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วันที่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27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พฤศจิกายน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2561</a:t>
            </a:r>
          </a:p>
          <a:p>
            <a:pPr algn="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ณ โรงแรม ลัก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ษวร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รณ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รี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สอร์ทแอนด์สปา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 อำเภอเมืองเชียงราย จังหวัดเชียงราย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12856" y="620702"/>
            <a:ext cx="7492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จังหวัดเชียงราย</a:t>
            </a:r>
            <a:endParaRPr lang="en-US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8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130582" y="188640"/>
            <a:ext cx="8580953" cy="626469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3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ตรวจสอบคุณภาพและรับรองข้อมูล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(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ก.พ. - มี.ค. 2562)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พัฒนากรและผู้บันทึกข้อมูล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นำเสนอผลข้อมูล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ต่อที่ประชุมระดับ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เพื่อ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รับทราบ/ร่วมตรวจสอบ/แก้ไข/ยืนยันผลการจัดเก็บ/นำไปใช้ประโยชน์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จัดทำคำรับรองคุณภาพข้อมูลฯ ระดับ </a:t>
            </a:r>
            <a:r>
              <a:rPr lang="th-TH" sz="2600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ส่งอำเภอ 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                             </a:t>
            </a:r>
            <a:r>
              <a:rPr lang="th-TH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</a:t>
            </a:r>
            <a:r>
              <a:rPr lang="th-TH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วันที่ 28 กุมภาพันธ์ </a:t>
            </a:r>
            <a:r>
              <a:rPr lang="th-TH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2562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คณะทำงานบริหารการจัดเก็บข้อมูลฯ ระดับอำเภอ ตรวจสอบความถูกต้องครบถ้วนของข้อมูล แต่ละตำบลและภาพรวมอำเภอ แล้วนำเสนอผลการพัฒนาคุณภาพชีวิตของประชาชนระดับอำเภอ เพื่อรับทราบ/ตรวจสอบ/ยืนยันความถูกต้องครบถ้วน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 ใช้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จัดทำคำรับรองคุณภาพข้อมูลฯ ระดับอำเภอ ส่ง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จังหวัด                </a:t>
            </a:r>
            <a:r>
              <a:rPr lang="th-TH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ภายในวันที่ 15 มีนาคม 2562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คณะทำงานบริหารการจัดเก็บข้อมูลฯ ระดับจังหวัด ตรวจสอบความถูกต้องครบถ้วนของข้อมูล แต่ละอำเภอ และภาพรวมจังหวัด แล้วนำเสนอผลการพัฒนาคุณภาพชีวิตของประชาชนระดับจังหวัด เพื่อรับทราบ/ตรวจสอบ/ยืนยันความถูกต้องครบถ้วน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         ใช้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ฯ ระดับ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จังหวัด ส่งกรมฯ 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   </a:t>
            </a:r>
            <a:r>
              <a:rPr lang="th-TH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</a:t>
            </a:r>
            <a:r>
              <a:rPr lang="th-TH" sz="2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วันที่ 29 มีนาคม 2562</a:t>
            </a:r>
            <a:endParaRPr 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200472" y="317482"/>
            <a:ext cx="1204626" cy="167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130582" y="188640"/>
            <a:ext cx="8580953" cy="626469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3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ตรวจสอบคุณภาพและรับรองข้อมูล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กชช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 (มี.ค.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-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เม.ย.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2562)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พัฒนากรและผู้บันทึกข้อมูล </a:t>
            </a:r>
            <a:r>
              <a:rPr lang="th-TH" sz="2600" dirty="0" err="1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กชช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 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นำเสนอผลข้อมูล </a:t>
            </a:r>
            <a:r>
              <a:rPr lang="th-TH" sz="2600" dirty="0" err="1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กชช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 ต่อ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ที่ประชุมระดับ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เพื่อ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รับทราบ/ร่วมตรวจสอบ/แก้ไข/ยืนยันผลการจัดเก็บ/นำไปใช้ประโยชน์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จัดทำคำรับรองคุณภาพข้อมูลฯ ระดับ </a:t>
            </a:r>
            <a:r>
              <a:rPr lang="th-TH" sz="2600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ส่งอำเภอ 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                            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</a:t>
            </a:r>
            <a:r>
              <a:rPr lang="th-TH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วันที่ </a:t>
            </a:r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29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มีนาคม 2562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คณะทำงานบริหารการจัดเก็บข้อมูลฯ ระดับอำเภอ ตรวจสอบความถูกต้องครบถ้วนของข้อมูล แต่ละตำบลและภาพรวมอำเภอ แล้วนำเสนอผลการพัฒนาคุณภาพชีวิตของประชาชนระดับอำเภอ เพื่อรับทราบ/ตรวจสอบ/ยืนยันความถูกต้องครบถ้วน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 ใช้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จัดทำคำรับรองคุณภาพข้อมูลฯ ระดับอำเภอ ส่ง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จังหวัด                </a:t>
            </a:r>
            <a:r>
              <a:rPr lang="th-TH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ภายในวันที่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12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เมษายน </a:t>
            </a:r>
            <a:r>
              <a:rPr lang="th-TH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คณะทำงานบริหารการจัดเก็บข้อมูลฯ ระดับจังหวัด ตรวจสอบความถูกต้องครบถ้วนของข้อมูล แต่ละอำเภอ และภาพรวมจังหวัด แล้วนำเสนอผลการพัฒนาคุณภาพชีวิตของประชาชนระดับจังหวัด เพื่อรับทราบ/ตรวจสอบ/ยืนยันความถูกต้องครบถ้วน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         ใช้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ประโยชน์ พร้อม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จัดทำคำรับรองคุณภาพข้อมูล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ฯ ระดับ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จังหวัด ส่งกรมฯ 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  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ภายใน</a:t>
            </a:r>
            <a:r>
              <a:rPr lang="th-TH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วันที่  </a:t>
            </a:r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26 </a:t>
            </a:r>
            <a:r>
              <a:rPr lang="th-TH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เมษายน 2562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737">
            <a:off x="-278521" y="-162378"/>
            <a:ext cx="2561366" cy="29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208584" y="404664"/>
            <a:ext cx="8502945" cy="5472608"/>
          </a:xfrm>
        </p:spPr>
        <p:txBody>
          <a:bodyPr/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4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การติดตาม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ประเมินผล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457200" lvl="1" indent="0" algn="thaiDi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- 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คณะทำงาน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บริหารการจัดเก็บข้อมูลฯ ทุกระดับ ตรวจสอบ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คุณภาพ       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การ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จัดเก็บข้อมูลฯ </a:t>
            </a:r>
            <a:r>
              <a:rPr lang="th-T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ทันที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เมื่อเริ่มดำเนินการจัดเก็บข้อมูลฯ </a:t>
            </a:r>
            <a:endParaRPr lang="th-TH" dirty="0" smtClean="0"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โดยยึดตาม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แผนปฏิบัติการการ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บริหารการ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จัดเก็บข้อมูลฯ ระดับ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ตำบล</a:t>
            </a:r>
          </a:p>
          <a:p>
            <a:pPr marL="457200" lvl="1" indent="0" algn="thaiDi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lvl="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5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การรายงาน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รายงาน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ผล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ความก้าวหน้าทุกวันพฤหัสบดี 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ตั้งแต่ 10 ธันวาคม 2561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	 ผ่านระบบรายงาน </a:t>
            </a:r>
            <a:r>
              <a:rPr lang="en-US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Online </a:t>
            </a:r>
            <a:r>
              <a:rPr lang="th-TH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ที่ </a:t>
            </a:r>
            <a:r>
              <a:rPr lang="th-TH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เว็บไซต์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  <a:hlinkClick r:id="rId3"/>
              </a:rPr>
              <a:t>http://chiangrai.cdd.go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  <a:hlinkClick r:id="rId3"/>
              </a:rPr>
              <a:t>.</a:t>
            </a:r>
            <a:r>
              <a:rPr lang="en-US" b="1" dirty="0" err="1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  <a:hlinkClick r:id="rId3"/>
              </a:rPr>
              <a:t>th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solidFill>
                <a:srgbClr val="0000FF"/>
              </a:solidFill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2) 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รายงาน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ผู้จัดเก็บข้อมูลดีเด่น ผู้บันทึกข้อมูลดีเด่น และ 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ดีเด่น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ภายใน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วันที่ 26 เมษายน </a:t>
            </a:r>
            <a:r>
              <a:rPr lang="en-US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169822" y="305271"/>
            <a:ext cx="936104" cy="13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90">
            <a:off x="86566" y="323528"/>
            <a:ext cx="1812692" cy="20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" r="2907"/>
          <a:stretch/>
        </p:blipFill>
        <p:spPr>
          <a:xfrm>
            <a:off x="-66551" y="2314707"/>
            <a:ext cx="9958892" cy="474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กลุ่ม 17"/>
          <p:cNvGrpSpPr/>
          <p:nvPr/>
        </p:nvGrpSpPr>
        <p:grpSpPr>
          <a:xfrm>
            <a:off x="7238885" y="5373230"/>
            <a:ext cx="1694276" cy="1324377"/>
            <a:chOff x="6677544" y="5261358"/>
            <a:chExt cx="1938213" cy="1619923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6677544" y="5261358"/>
              <a:ext cx="1907034" cy="1619923"/>
              <a:chOff x="2576736" y="3933056"/>
              <a:chExt cx="1907034" cy="1619923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85" t="12103" r="33692" b="11508"/>
              <a:stretch/>
            </p:blipFill>
            <p:spPr bwMode="auto">
              <a:xfrm>
                <a:off x="3610029" y="3961297"/>
                <a:ext cx="873741" cy="12180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 descr="D:\04_จปฐ.กชช\รวมทุกอย่าง จปฐ ปี 2559\25581119_แผ่นพับ จปฐ59\Untitled-2.gi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76736" y="3933056"/>
                <a:ext cx="1734271" cy="16199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653" y="5942217"/>
              <a:ext cx="936104" cy="939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สี่เหลี่ยมผืนผ้า 18"/>
          <p:cNvSpPr/>
          <p:nvPr/>
        </p:nvSpPr>
        <p:spPr>
          <a:xfrm>
            <a:off x="-169594" y="3504601"/>
            <a:ext cx="10061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ประเด็น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นิยามตัวชี้วัด 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นิยามข้อคำถามต่าง ๆ </a:t>
            </a:r>
            <a:endParaRPr lang="th-TH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  <a:p>
            <a:pPr algn="ctr"/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ของ</a:t>
            </a: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แบบสอบถามฯ </a:t>
            </a: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ข้อมูล </a:t>
            </a:r>
            <a:r>
              <a:rPr lang="th-TH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จปฐ</a:t>
            </a: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. และ ข้อมูล </a:t>
            </a:r>
            <a:r>
              <a:rPr lang="th-TH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กชช</a:t>
            </a:r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.2ค</a:t>
            </a:r>
            <a:endParaRPr lang="th-TH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31" y="1354058"/>
            <a:ext cx="1453608" cy="14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66" y="5148679"/>
            <a:ext cx="16891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5" y="1"/>
            <a:ext cx="9144000" cy="6858000"/>
          </a:xfrm>
          <a:prstGeom prst="rect">
            <a:avLst/>
          </a:prstGeom>
        </p:spPr>
      </p:pic>
      <p:sp>
        <p:nvSpPr>
          <p:cNvPr id="6" name="วงรี 5"/>
          <p:cNvSpPr/>
          <p:nvPr/>
        </p:nvSpPr>
        <p:spPr>
          <a:xfrm>
            <a:off x="753637" y="116631"/>
            <a:ext cx="8424936" cy="2774567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prstClr val="white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ประเด็นเน้นย้ำ </a:t>
            </a:r>
          </a:p>
          <a:p>
            <a:pPr algn="ctr"/>
            <a:r>
              <a:rPr lang="th-TH" sz="3200" b="1" dirty="0" smtClean="0">
                <a:solidFill>
                  <a:prstClr val="white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การจัดเก็บข้อมูลความจำเป็นพื้นฐาน </a:t>
            </a:r>
          </a:p>
          <a:p>
            <a:pPr algn="ctr"/>
            <a:r>
              <a:rPr lang="th-TH" sz="3200" b="1" dirty="0" smtClean="0">
                <a:solidFill>
                  <a:prstClr val="white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3200" b="1" dirty="0" err="1" smtClean="0">
                <a:solidFill>
                  <a:prstClr val="white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จปฐ</a:t>
            </a:r>
            <a:r>
              <a:rPr lang="th-TH" sz="3200" b="1" dirty="0" smtClean="0">
                <a:solidFill>
                  <a:prstClr val="white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.)  ปี 2560-2564</a:t>
            </a:r>
            <a:endParaRPr lang="th-TH" sz="3200" b="1" dirty="0">
              <a:solidFill>
                <a:prstClr val="white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6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6" y="1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1520618" y="995119"/>
            <a:ext cx="479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จัดเก็บข้อมูล จำนวน 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280</a:t>
            </a:r>
            <a:r>
              <a:rPr lang="th-TH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,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263 </a:t>
            </a:r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ครัวเรือน</a:t>
            </a:r>
            <a:endParaRPr lang="ko-KR" alt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162274" y="2276889"/>
            <a:ext cx="128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พื้นที่</a:t>
            </a:r>
            <a:endParaRPr lang="ko-KR" alt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9DF3AE-9E31-47BC-9ED3-A3C606A0C41E}"/>
              </a:ext>
            </a:extLst>
          </p:cNvPr>
          <p:cNvSpPr txBox="1"/>
          <p:nvPr/>
        </p:nvSpPr>
        <p:spPr>
          <a:xfrm>
            <a:off x="1520622" y="2996969"/>
            <a:ext cx="475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ธันวาคม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2561 – </a:t>
            </a:r>
            <a:r>
              <a:rPr lang="th-TH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กุมภาพันธ์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38454" y="3501008"/>
            <a:ext cx="299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ระยะเวลาการจัดเก็บ</a:t>
            </a:r>
            <a:r>
              <a:rPr lang="en-US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-</a:t>
            </a:r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บันทึก</a:t>
            </a:r>
            <a:endParaRPr lang="ko-KR" alt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5" name="Picture Placeholder 205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5" t="1169" r="3675" b="42071"/>
          <a:stretch/>
        </p:blipFill>
        <p:spPr>
          <a:xfrm>
            <a:off x="1564416" y="4434988"/>
            <a:ext cx="2039001" cy="1530366"/>
          </a:xfrm>
        </p:spPr>
      </p:pic>
      <p:pic>
        <p:nvPicPr>
          <p:cNvPr id="29" name="Picture 2" descr="C:\Users\Asus\Desktop\30-10-2561 19-39-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19416"/>
            <a:ext cx="8697416" cy="81731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แนวทางการบริหารการจัดเก็บข้อมูลเพื่อการพัฒนาชุมชน</a:t>
            </a:r>
            <a:endParaRPr lang="en-US" sz="40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C:\Users\Asus\Desktop\2-1-1024x970-369x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8" y="2806083"/>
            <a:ext cx="828903" cy="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Placeholder 204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8" t="1420" r="3748" b="41944"/>
          <a:stretch/>
        </p:blipFill>
        <p:spPr/>
      </p:pic>
      <p:pic>
        <p:nvPicPr>
          <p:cNvPr id="2052" name="Picture 4" descr="C:\Users\Asus\Desktop\map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4" y="1641436"/>
            <a:ext cx="797538" cy="7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1520619" y="1988857"/>
            <a:ext cx="491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เก็บทุกครัวเรือนที่มีผู้อาศัยอยู่จริงในหมู่บ้าน</a:t>
            </a:r>
            <a:r>
              <a:rPr lang="en-US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/</a:t>
            </a:r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ชุมชน</a:t>
            </a:r>
            <a:endParaRPr lang="ko-KR" alt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221923" y="1196769"/>
            <a:ext cx="129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th-TH" altLang="ko-KR" sz="24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เป้าหมาย</a:t>
            </a:r>
            <a:endParaRPr lang="ko-KR" alt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4" name="Picture 6" descr="C:\Users\Asus\Desktop\goal-icon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6" y="718495"/>
            <a:ext cx="699772" cy="6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6084676" y="4119480"/>
            <a:ext cx="378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จัดเก็บข้อมูล จำนวน 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1</a:t>
            </a:r>
            <a:r>
              <a:rPr lang="th-TH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,594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 </a:t>
            </a:r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หมู่บ้าน</a:t>
            </a:r>
            <a:endParaRPr lang="ko-KR" alt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4886720" y="5424815"/>
            <a:ext cx="100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พื้นที่</a:t>
            </a:r>
            <a:endParaRPr lang="ko-KR" alt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A9DF3AE-9E31-47BC-9ED3-A3C606A0C41E}"/>
              </a:ext>
            </a:extLst>
          </p:cNvPr>
          <p:cNvSpPr txBox="1"/>
          <p:nvPr/>
        </p:nvSpPr>
        <p:spPr>
          <a:xfrm>
            <a:off x="6221011" y="6063696"/>
            <a:ext cx="333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มกราคม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– </a:t>
            </a:r>
            <a:r>
              <a:rPr lang="th-TH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มีนาคม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2562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3236809" y="6453353"/>
            <a:ext cx="358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ระยะเวลาการจัดเก็บ</a:t>
            </a:r>
            <a:r>
              <a:rPr lang="en-US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-</a:t>
            </a:r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บันทึก</a:t>
            </a:r>
            <a:endParaRPr lang="ko-KR" alt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" name="Picture 2" descr="C:\Users\Asus\Desktop\2-1-1024x970-369x3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04" y="5876632"/>
            <a:ext cx="828903" cy="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sus\Desktop\map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0" y="4711999"/>
            <a:ext cx="797538" cy="7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67B305A-56EF-4004-9312-44F0060E1094}"/>
              </a:ext>
            </a:extLst>
          </p:cNvPr>
          <p:cNvSpPr txBox="1"/>
          <p:nvPr/>
        </p:nvSpPr>
        <p:spPr>
          <a:xfrm>
            <a:off x="6163845" y="5137568"/>
            <a:ext cx="333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ทุกหมู่บ้านในเขตชนบท</a:t>
            </a:r>
            <a:endParaRPr lang="ko-KR" alt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4640965" y="4335504"/>
            <a:ext cx="129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th-TH" altLang="ko-KR" sz="2400" b="1" dirty="0" smtClean="0">
                <a:solidFill>
                  <a:prstClr val="white"/>
                </a:solidFill>
                <a:latin typeface="TH SarabunPSK" panose="020B0500040200020003" pitchFamily="34" charset="-34"/>
                <a:ea typeface="FZShuTi" pitchFamily="2" charset="-122"/>
                <a:cs typeface="TH SarabunPSK" panose="020B0500040200020003" pitchFamily="34" charset="-34"/>
              </a:rPr>
              <a:t>เป้าหมาย</a:t>
            </a:r>
            <a:endParaRPr lang="ko-KR" alt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2" name="Picture 6" descr="C:\Users\Asus\Desktop\goal-icon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92" y="3789045"/>
            <a:ext cx="699772" cy="6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13517" y="1044190"/>
            <a:ext cx="219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18 อำเภอ 143 </a:t>
            </a:r>
            <a:r>
              <a:rPr lang="th-TH" sz="2400" b="1" dirty="0" err="1" smtClean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อปท</a:t>
            </a: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6525" y="3962673"/>
            <a:ext cx="237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18 อำเภอ 116 ตำบล</a:t>
            </a:r>
            <a:endParaRPr lang="th-TH" sz="2400" b="1" dirty="0">
              <a:solidFill>
                <a:srgbClr val="0000CC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19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3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7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8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1" y="0"/>
            <a:ext cx="9142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" r="2907"/>
          <a:stretch/>
        </p:blipFill>
        <p:spPr>
          <a:xfrm>
            <a:off x="-66551" y="2314707"/>
            <a:ext cx="9958892" cy="474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-303584" y="3670117"/>
            <a:ext cx="10061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48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ประเด็นเน้นย้ำ </a:t>
            </a:r>
            <a:r>
              <a:rPr lang="th-TH" sz="6000" b="1" dirty="0" smtClean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itchFamily="2" charset="-34"/>
                <a:cs typeface="RSU" pitchFamily="2" charset="-34"/>
              </a:rPr>
              <a:t>เกี่ยวกับการบันทึกข้อมูล</a:t>
            </a:r>
            <a:endParaRPr lang="th-TH" sz="4400" b="1" dirty="0">
              <a:solidFill>
                <a:srgbClr val="2127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itchFamily="2" charset="-34"/>
              <a:cs typeface="RSU" pitchFamily="2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83" y="1484784"/>
            <a:ext cx="1453608" cy="145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37" y="4856408"/>
            <a:ext cx="16891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กลุ่ม 3"/>
          <p:cNvGrpSpPr/>
          <p:nvPr/>
        </p:nvGrpSpPr>
        <p:grpSpPr>
          <a:xfrm>
            <a:off x="6635695" y="5024509"/>
            <a:ext cx="2277144" cy="1620493"/>
            <a:chOff x="2576736" y="3933056"/>
            <a:chExt cx="2043819" cy="161992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5" t="12103" r="33692" b="11508"/>
            <a:stretch/>
          </p:blipFill>
          <p:spPr bwMode="auto">
            <a:xfrm>
              <a:off x="3610029" y="3961297"/>
              <a:ext cx="873741" cy="1218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D:\04_จปฐ.กชช\รวมทุกอย่าง จปฐ ปี 2559\25581119_แผ่นพับ จปฐ59\Untitled-2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76736" y="3933056"/>
              <a:ext cx="1734271" cy="16199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5" t="12103" r="33692" b="11508"/>
            <a:stretch/>
          </p:blipFill>
          <p:spPr bwMode="auto">
            <a:xfrm>
              <a:off x="3746814" y="4113643"/>
              <a:ext cx="873741" cy="12180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4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8" y="0"/>
            <a:ext cx="9926881" cy="6858000"/>
            <a:chOff x="1" y="0"/>
            <a:chExt cx="9926881" cy="6858000"/>
          </a:xfrm>
        </p:grpSpPr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22"/>
            <a:stretch/>
          </p:blipFill>
          <p:spPr>
            <a:xfrm rot="10800000" flipH="1">
              <a:off x="5329" y="4157451"/>
              <a:ext cx="9921553" cy="270054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49"/>
            <a:stretch/>
          </p:blipFill>
          <p:spPr>
            <a:xfrm>
              <a:off x="1" y="0"/>
              <a:ext cx="9921552" cy="4166320"/>
            </a:xfrm>
            <a:prstGeom prst="rect">
              <a:avLst/>
            </a:prstGeom>
          </p:spPr>
        </p:pic>
      </p:grpSp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" r="2907"/>
          <a:stretch/>
        </p:blipFill>
        <p:spPr>
          <a:xfrm>
            <a:off x="-52892" y="2222907"/>
            <a:ext cx="9958892" cy="474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690613" y="117338"/>
            <a:ext cx="4608512" cy="1089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rgbClr val="F14124">
                  <a:lumMod val="75000"/>
                </a:srgbClr>
              </a:buClr>
              <a:defRPr/>
            </a:pPr>
            <a:r>
              <a:rPr lang="th-TH" sz="6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ผู้ใช้งานระบบ</a:t>
            </a:r>
            <a:endParaRPr lang="en-US" sz="6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0" name="กลุ่ม 2"/>
          <p:cNvGrpSpPr/>
          <p:nvPr/>
        </p:nvGrpSpPr>
        <p:grpSpPr>
          <a:xfrm>
            <a:off x="390509" y="177143"/>
            <a:ext cx="9151206" cy="1505312"/>
            <a:chOff x="-15615" y="2067704"/>
            <a:chExt cx="9151206" cy="1505312"/>
          </a:xfrm>
        </p:grpSpPr>
        <p:cxnSp>
          <p:nvCxnSpPr>
            <p:cNvPr id="41" name="ตัวเชื่อมต่อตรง 3"/>
            <p:cNvCxnSpPr/>
            <p:nvPr/>
          </p:nvCxnSpPr>
          <p:spPr>
            <a:xfrm>
              <a:off x="-15615" y="2996363"/>
              <a:ext cx="513740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"/>
            <p:cNvCxnSpPr/>
            <p:nvPr/>
          </p:nvCxnSpPr>
          <p:spPr>
            <a:xfrm>
              <a:off x="5081463" y="2112689"/>
              <a:ext cx="0" cy="88677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5"/>
            <p:cNvCxnSpPr/>
            <p:nvPr/>
          </p:nvCxnSpPr>
          <p:spPr>
            <a:xfrm>
              <a:off x="5902052" y="2067704"/>
              <a:ext cx="0" cy="12892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6"/>
            <p:cNvCxnSpPr/>
            <p:nvPr/>
          </p:nvCxnSpPr>
          <p:spPr>
            <a:xfrm>
              <a:off x="6516216" y="2276872"/>
              <a:ext cx="0" cy="9883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7"/>
            <p:cNvCxnSpPr/>
            <p:nvPr/>
          </p:nvCxnSpPr>
          <p:spPr>
            <a:xfrm>
              <a:off x="7382383" y="2852936"/>
              <a:ext cx="0" cy="2030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8"/>
            <p:cNvCxnSpPr/>
            <p:nvPr/>
          </p:nvCxnSpPr>
          <p:spPr>
            <a:xfrm>
              <a:off x="8464574" y="2644542"/>
              <a:ext cx="0" cy="30993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9"/>
            <p:cNvCxnSpPr/>
            <p:nvPr/>
          </p:nvCxnSpPr>
          <p:spPr>
            <a:xfrm>
              <a:off x="5902052" y="2318400"/>
              <a:ext cx="621784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10"/>
            <p:cNvCxnSpPr/>
            <p:nvPr/>
          </p:nvCxnSpPr>
          <p:spPr>
            <a:xfrm flipV="1">
              <a:off x="6307812" y="2769028"/>
              <a:ext cx="792088" cy="7015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11"/>
            <p:cNvCxnSpPr/>
            <p:nvPr/>
          </p:nvCxnSpPr>
          <p:spPr>
            <a:xfrm flipV="1">
              <a:off x="7164288" y="2655982"/>
              <a:ext cx="1010183" cy="9170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12"/>
            <p:cNvCxnSpPr/>
            <p:nvPr/>
          </p:nvCxnSpPr>
          <p:spPr>
            <a:xfrm>
              <a:off x="7065992" y="2791888"/>
              <a:ext cx="488816" cy="4089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13"/>
            <p:cNvCxnSpPr/>
            <p:nvPr/>
          </p:nvCxnSpPr>
          <p:spPr>
            <a:xfrm>
              <a:off x="8130347" y="2644542"/>
              <a:ext cx="1005244" cy="92847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20220" y="2104291"/>
            <a:ext cx="3816424" cy="1495648"/>
            <a:chOff x="720219" y="2104291"/>
            <a:chExt cx="3816424" cy="1495648"/>
          </a:xfrm>
        </p:grpSpPr>
        <p:grpSp>
          <p:nvGrpSpPr>
            <p:cNvPr id="52" name="กลุ่ม 17"/>
            <p:cNvGrpSpPr/>
            <p:nvPr/>
          </p:nvGrpSpPr>
          <p:grpSpPr>
            <a:xfrm>
              <a:off x="720219" y="2104291"/>
              <a:ext cx="3816424" cy="1495648"/>
              <a:chOff x="251520" y="1797596"/>
              <a:chExt cx="3816424" cy="1495648"/>
            </a:xfrm>
          </p:grpSpPr>
          <p:sp>
            <p:nvSpPr>
              <p:cNvPr id="53" name="รูปห้าเหลี่ยม 15"/>
              <p:cNvSpPr/>
              <p:nvPr/>
            </p:nvSpPr>
            <p:spPr>
              <a:xfrm>
                <a:off x="755576" y="1861344"/>
                <a:ext cx="3312368" cy="1001038"/>
              </a:xfrm>
              <a:prstGeom prst="homePlate">
                <a:avLst>
                  <a:gd name="adj" fmla="val 15654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วงรี 16"/>
              <p:cNvSpPr/>
              <p:nvPr/>
            </p:nvSpPr>
            <p:spPr>
              <a:xfrm>
                <a:off x="251520" y="1797596"/>
                <a:ext cx="1512168" cy="149564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144086" y="2277159"/>
              <a:ext cx="23070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ผู้ดูแลระบบ</a:t>
              </a:r>
              <a:endPara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แผนผังลำดับงาน: ตัวเชื่อมต่อ 31"/>
            <p:cNvSpPr/>
            <p:nvPr/>
          </p:nvSpPr>
          <p:spPr>
            <a:xfrm>
              <a:off x="1005825" y="2450361"/>
              <a:ext cx="858126" cy="78234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8994" y="4193515"/>
            <a:ext cx="4511465" cy="1495648"/>
            <a:chOff x="588986" y="4193515"/>
            <a:chExt cx="4511465" cy="1495648"/>
          </a:xfrm>
        </p:grpSpPr>
        <p:grpSp>
          <p:nvGrpSpPr>
            <p:cNvPr id="55" name="กลุ่ม 18"/>
            <p:cNvGrpSpPr/>
            <p:nvPr/>
          </p:nvGrpSpPr>
          <p:grpSpPr>
            <a:xfrm>
              <a:off x="588986" y="4193515"/>
              <a:ext cx="4307696" cy="1495648"/>
              <a:chOff x="251520" y="1797596"/>
              <a:chExt cx="4307696" cy="1495648"/>
            </a:xfrm>
          </p:grpSpPr>
          <p:sp>
            <p:nvSpPr>
              <p:cNvPr id="56" name="รูปห้าเหลี่ยม 19"/>
              <p:cNvSpPr/>
              <p:nvPr/>
            </p:nvSpPr>
            <p:spPr>
              <a:xfrm>
                <a:off x="755575" y="1861344"/>
                <a:ext cx="3803641" cy="962280"/>
              </a:xfrm>
              <a:prstGeom prst="homePlate">
                <a:avLst>
                  <a:gd name="adj" fmla="val 15654"/>
                </a:avLst>
              </a:prstGeom>
              <a:solidFill>
                <a:srgbClr val="FF66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วงรี 20"/>
              <p:cNvSpPr/>
              <p:nvPr/>
            </p:nvSpPr>
            <p:spPr>
              <a:xfrm>
                <a:off x="251520" y="1797596"/>
                <a:ext cx="1512168" cy="1495648"/>
              </a:xfrm>
              <a:prstGeom prst="ellipse">
                <a:avLst/>
              </a:prstGeom>
              <a:solidFill>
                <a:srgbClr val="FFCC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101062" y="4304557"/>
              <a:ext cx="2999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ผู้บันทึกข้อมูล</a:t>
              </a:r>
              <a:endPara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แผนผังลำดับงาน: ตัวเชื่อมต่อ 32"/>
            <p:cNvSpPr/>
            <p:nvPr/>
          </p:nvSpPr>
          <p:spPr>
            <a:xfrm>
              <a:off x="795212" y="4593981"/>
              <a:ext cx="858126" cy="78234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04703" y="2591707"/>
            <a:ext cx="4752528" cy="1495648"/>
            <a:chOff x="4680659" y="2788367"/>
            <a:chExt cx="4752528" cy="1495648"/>
          </a:xfrm>
        </p:grpSpPr>
        <p:grpSp>
          <p:nvGrpSpPr>
            <p:cNvPr id="58" name="กลุ่ม 21"/>
            <p:cNvGrpSpPr/>
            <p:nvPr/>
          </p:nvGrpSpPr>
          <p:grpSpPr>
            <a:xfrm>
              <a:off x="4680659" y="2788367"/>
              <a:ext cx="4752528" cy="1495648"/>
              <a:chOff x="141148" y="1797596"/>
              <a:chExt cx="4752528" cy="1495648"/>
            </a:xfrm>
          </p:grpSpPr>
          <p:sp>
            <p:nvSpPr>
              <p:cNvPr id="59" name="รูปห้าเหลี่ยม 22"/>
              <p:cNvSpPr/>
              <p:nvPr/>
            </p:nvSpPr>
            <p:spPr>
              <a:xfrm>
                <a:off x="755576" y="1861344"/>
                <a:ext cx="4138100" cy="1048206"/>
              </a:xfrm>
              <a:prstGeom prst="homePlate">
                <a:avLst>
                  <a:gd name="adj" fmla="val 15654"/>
                </a:avLst>
              </a:prstGeom>
              <a:solidFill>
                <a:srgbClr val="99FF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วงรี 23"/>
              <p:cNvSpPr/>
              <p:nvPr/>
            </p:nvSpPr>
            <p:spPr>
              <a:xfrm>
                <a:off x="141148" y="1797596"/>
                <a:ext cx="1512168" cy="149564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101808" y="2934978"/>
              <a:ext cx="3228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ผู้ตรวจสอบข้อมูล</a:t>
              </a:r>
              <a:endPara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แผนผังลำดับงาน: ตัวเชื่อมต่อ 33"/>
            <p:cNvSpPr/>
            <p:nvPr/>
          </p:nvSpPr>
          <p:spPr>
            <a:xfrm>
              <a:off x="4976410" y="3161366"/>
              <a:ext cx="858126" cy="78234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4895" y="5266975"/>
            <a:ext cx="3816424" cy="1495648"/>
            <a:chOff x="5304091" y="5035423"/>
            <a:chExt cx="3816424" cy="1495648"/>
          </a:xfrm>
        </p:grpSpPr>
        <p:grpSp>
          <p:nvGrpSpPr>
            <p:cNvPr id="61" name="กลุ่ม 24"/>
            <p:cNvGrpSpPr/>
            <p:nvPr/>
          </p:nvGrpSpPr>
          <p:grpSpPr>
            <a:xfrm>
              <a:off x="5304091" y="5035423"/>
              <a:ext cx="3816424" cy="1495648"/>
              <a:chOff x="251520" y="1797596"/>
              <a:chExt cx="3816424" cy="1495648"/>
            </a:xfrm>
          </p:grpSpPr>
          <p:sp>
            <p:nvSpPr>
              <p:cNvPr id="62" name="รูปห้าเหลี่ยม 25"/>
              <p:cNvSpPr/>
              <p:nvPr/>
            </p:nvSpPr>
            <p:spPr>
              <a:xfrm>
                <a:off x="755576" y="1861344"/>
                <a:ext cx="3312368" cy="849759"/>
              </a:xfrm>
              <a:prstGeom prst="homePlate">
                <a:avLst>
                  <a:gd name="adj" fmla="val 15654"/>
                </a:avLst>
              </a:prstGeom>
              <a:solidFill>
                <a:srgbClr val="CCE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วงรี 26"/>
              <p:cNvSpPr/>
              <p:nvPr/>
            </p:nvSpPr>
            <p:spPr>
              <a:xfrm>
                <a:off x="251520" y="1797596"/>
                <a:ext cx="1512168" cy="1495648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816259" y="5155467"/>
              <a:ext cx="20617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ผู้ดูรายงาน</a:t>
              </a:r>
              <a:endPara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แผนผังลำดับงาน: ตัวเชื่อมต่อ 34"/>
            <p:cNvSpPr/>
            <p:nvPr/>
          </p:nvSpPr>
          <p:spPr>
            <a:xfrm>
              <a:off x="5631112" y="5424978"/>
              <a:ext cx="858126" cy="78234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914339" y="5304187"/>
            <a:ext cx="360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บันทึกอย่างเดียว ดูรายงานไม่ได้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16868" y="3745982"/>
            <a:ext cx="3334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ดูสรุปได้ บันทึกไม่ได้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ดูได้ก็ไม่ครบทั้งหมด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ดูได้ตามระดับที่ลงทะเบียน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5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lowchart: Manual Input 81"/>
          <p:cNvSpPr/>
          <p:nvPr/>
        </p:nvSpPr>
        <p:spPr>
          <a:xfrm flipH="1">
            <a:off x="5017370" y="1169317"/>
            <a:ext cx="4832174" cy="3458125"/>
          </a:xfrm>
          <a:prstGeom prst="flowChartManualInp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/>
        </p:nvSpPr>
        <p:spPr>
          <a:xfrm>
            <a:off x="24944" y="973885"/>
            <a:ext cx="4896484" cy="3458125"/>
          </a:xfrm>
          <a:prstGeom prst="flowChartManualInp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922" y="5232883"/>
            <a:ext cx="9358911" cy="11108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159568" y="188642"/>
            <a:ext cx="10225136" cy="646331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เรื่อง การลงทะเบียนผู้ใช้ และ การเข้าสู่ระบบ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72688" y="1506723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1 ตำบล 1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User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28709" y="1693072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1 ตำบล หลาย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User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750" y="2369202"/>
            <a:ext cx="44246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ใช้ชื่อเดียว เลขเดียว ทั้งตำบล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แก้ไขข้อมูลด้วย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user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เดียว 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ไม่สามารถระบุได้ว่าใครบันทึก คร.ไหน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User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เดียว รู้ข้อมูลทั้งตำบล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63719" y="2330158"/>
            <a:ext cx="40671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มี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user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ตามจำนวนคนบันทึกจริง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จะแก้ไขข้อมูลครัวเรือนไหน 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   ต้องให้คนที่บันทึกเป็นคนแก้ไขเอง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ระบุได้ว่าใครบันทึก คร.ไหน</a:t>
            </a:r>
          </a:p>
          <a:p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รู้ข้อมูลเฉพาะที่ตัวเองบันทึก</a:t>
            </a:r>
            <a:endParaRPr lang="th-TH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9" name="สี่เหลี่ยมผืนผ้า 10"/>
          <p:cNvSpPr/>
          <p:nvPr/>
        </p:nvSpPr>
        <p:spPr>
          <a:xfrm>
            <a:off x="5241015" y="5311223"/>
            <a:ext cx="430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การตั้งรหัสผ่านเดียวกันทั้งหมด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8511" y="6324474"/>
            <a:ext cx="860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คณะทำงานบริหารฯ ระดับอำเภอ/ตำบล บริหารจัดการตามเหมาะสมแต่ละพื้นที่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818" y="5311237"/>
            <a:ext cx="495300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th-TH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บริหาร</a:t>
            </a: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จัดการแบบสอบถาม</a:t>
            </a:r>
          </a:p>
          <a:p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   ที่แต่ละคนจะบันทึกให้ดี</a:t>
            </a:r>
          </a:p>
        </p:txBody>
      </p:sp>
    </p:spTree>
    <p:extLst>
      <p:ext uri="{BB962C8B-B14F-4D97-AF65-F5344CB8AC3E}">
        <p14:creationId xmlns:p14="http://schemas.microsoft.com/office/powerpoint/2010/main" val="1627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7156" y="4581131"/>
            <a:ext cx="1507705" cy="5404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1558" y="5696902"/>
            <a:ext cx="1507705" cy="5404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4648" y="4576350"/>
            <a:ext cx="1560000" cy="14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481" y="1052736"/>
            <a:ext cx="9439049" cy="30243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463" y="189726"/>
            <a:ext cx="9595066" cy="646986"/>
          </a:xfrm>
          <a:prstGeom prst="round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prstClr val="white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แผนงาน/โครงการ/กิจกรรมงานสารสนเทศเพื่อการพัฒนาชุมชน ปี </a:t>
            </a:r>
            <a:r>
              <a:rPr lang="en-US" sz="3200" b="1" dirty="0" smtClean="0">
                <a:solidFill>
                  <a:prstClr val="white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318" y="4957722"/>
            <a:ext cx="156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 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8889" y="4293078"/>
            <a:ext cx="577264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จำนวนครัวเรือนที่มีข้อมูล </a:t>
            </a:r>
            <a:r>
              <a:rPr lang="th-TH" sz="2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280,263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ครัวเรือน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8922" y="4561964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เชิงปริมาณ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8889" y="5559626"/>
            <a:ext cx="57726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 90 ของครัวเรือนที่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มีข้อมูล จปฐ. ที่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เชื่อถือได้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2697" y="5714092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เชิงคุณภาพ 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 rot="20129657">
            <a:off x="1703413" y="4644231"/>
            <a:ext cx="390000" cy="44262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012790">
            <a:off x="1685097" y="5594632"/>
            <a:ext cx="390000" cy="44262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815" y="1122710"/>
            <a:ext cx="9344707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ยุทธศาสตร์ด้านการแก้ไขปัญหาความยากจน ลดความเหลื่อมล้ำ และสร้างการเติบโตจากภายใน</a:t>
            </a:r>
          </a:p>
          <a:p>
            <a:pPr latinLnBrk="1">
              <a:lnSpc>
                <a:spcPct val="15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แผนงานพื้นฐาน </a:t>
            </a:r>
            <a:r>
              <a:rPr lang="en-U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ด้านการแก้ไขปัญหาความยากจน ลดความเหลื่อมล้ำ และสร้างการเติบโตจากภายใน</a:t>
            </a:r>
          </a:p>
          <a:p>
            <a:pPr latinLnBrk="1">
              <a:lnSpc>
                <a:spcPct val="15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ผลผลิต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เสริมสร้างขีดความสามารถของชุมชนในการบริหารจัดการข้อมูลเพื่อการพัฒนา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</a:p>
          <a:p>
            <a:pPr latinLnBrk="1">
              <a:lnSpc>
                <a:spcPct val="15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หลัก :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บริหารการ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จัดเก็บและใช้ประโยชน์ข้อมูลเพื่อการพัฒนา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</a:p>
          <a:p>
            <a:pPr latinLnBrk="1">
              <a:lnSpc>
                <a:spcPct val="150000"/>
              </a:lnSpc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ย่อยที่ 1 การจัดเก็บและใช้ประโยชน์ข้อมูลเพื่อการพัฒนาชุมชน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8889" y="4919670"/>
            <a:ext cx="577264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จำนวนหมู่บ้านที่มี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กชช. 2</a:t>
            </a:r>
            <a:r>
              <a:rPr lang="th-TH" sz="2400" b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 </a:t>
            </a:r>
            <a:r>
              <a:rPr lang="th-TH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1,594</a:t>
            </a:r>
            <a:r>
              <a:rPr lang="th-TH" sz="2400" b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หมู่บ้าน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8889" y="6186218"/>
            <a:ext cx="57726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 90 ของหมู่บ้านที่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ข้อมูล กชช. 2ค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ที่เชื่อถือ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 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4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296638"/>
            <a:ext cx="9949567" cy="1561376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 t="41946" r="39740" b="47165"/>
          <a:stretch/>
        </p:blipFill>
        <p:spPr bwMode="auto">
          <a:xfrm>
            <a:off x="6363911" y="0"/>
            <a:ext cx="2164382" cy="64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0" t="27309" r="58537" b="66760"/>
          <a:stretch/>
        </p:blipFill>
        <p:spPr bwMode="auto">
          <a:xfrm>
            <a:off x="1064568" y="1"/>
            <a:ext cx="2401168" cy="66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4953000" y="116632"/>
            <a:ext cx="0" cy="662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35" y="1556298"/>
            <a:ext cx="4455066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สำหรับผู้บันทึกข้อมูล</a:t>
            </a:r>
          </a:p>
          <a:p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     </a:t>
            </a: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ใช้บันทึก </a:t>
            </a:r>
            <a:r>
              <a:rPr lang="th-TH" b="1" dirty="0" err="1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อัป</a:t>
            </a: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โหลดข้อมูล</a:t>
            </a:r>
            <a:endParaRPr lang="th-TH" b="1" dirty="0">
              <a:solidFill>
                <a:prstClr val="black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ไม่ต้องต่ออินเตอร์เน็ตตลอดเวลา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err="1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อัป</a:t>
            </a: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โหลดข้อมูลได้เมื่อต่ออินเตอร์เน็ต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ส่งออกข้อมูล</a:t>
            </a: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ได้ </a:t>
            </a:r>
          </a:p>
          <a:p>
            <a:r>
              <a:rPr lang="th-TH" sz="2400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      นำเข้า</a:t>
            </a:r>
            <a:r>
              <a:rPr lang="th-TH" sz="2400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ข้อมูลจากเครื่องอื่นได้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ดูรายงาน สรุประดับครัวเรือนได้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นำเข้าทะเบียนผู้ใช้งานได้</a:t>
            </a:r>
          </a:p>
          <a:p>
            <a:pPr marL="457200" indent="-457200">
              <a:buFont typeface="Wingdings" pitchFamily="2" charset="2"/>
              <a:buChar char="v"/>
            </a:pPr>
            <a:endParaRPr lang="th-TH" b="1" dirty="0">
              <a:solidFill>
                <a:prstClr val="black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7172" y="1542542"/>
            <a:ext cx="443262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ใช้ได้ทุกระดับ </a:t>
            </a:r>
            <a:endParaRPr lang="th-TH" b="1" dirty="0" smtClean="0">
              <a:solidFill>
                <a:prstClr val="black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r>
              <a:rPr lang="th-TH" sz="2400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     ผู้บันทึก ผู้</a:t>
            </a:r>
            <a:r>
              <a:rPr lang="th-TH" sz="2400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ตรวจสอบ ผู้ดูรายงาน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บันทึก</a:t>
            </a:r>
            <a:r>
              <a:rPr lang="th-TH" b="1" dirty="0" err="1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และอัป</a:t>
            </a: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โหลดข้อมูลไม่ได้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ต้อง</a:t>
            </a: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เชื่อมต่ออินเตอร์เน็ตตลอดเวลา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สามารถ</a:t>
            </a: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ตรวจสอบข้อมูลเชิงลึกได้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ลงทะเบียนผู้ใช้งาน</a:t>
            </a:r>
            <a:r>
              <a:rPr lang="th-TH" b="1" dirty="0" smtClean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ได้</a:t>
            </a:r>
            <a:endParaRPr lang="th-TH" b="1" dirty="0">
              <a:solidFill>
                <a:prstClr val="black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ดูรายงานได้ตามสิทธิ</a:t>
            </a:r>
            <a:r>
              <a:rPr lang="th-TH" sz="2400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ผู้ใช้ในแต่ละระดับ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>
                <a:solidFill>
                  <a:prstClr val="black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ไม่สามารถส่งออก/นำเข้าข้อมูลได้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75" y="5389030"/>
            <a:ext cx="4012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ติดตั้งยุ่งยากมาก ใช้งานยาก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ไม่อำนวยความสะดวกคนบันทึก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มีปัญหาตั้งแต่เลือกพื้นที่บันทึก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7172" y="5384828"/>
            <a:ext cx="4105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ไม่อำนวยความสะดวกให้ผู้บันทึก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การรายงานผลผิดพลาด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h-TH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ไม่ได้รายงานตามต้องการ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5" y="669948"/>
            <a:ext cx="4953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.2ค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3.1 ขึ้นไป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9602" y="669948"/>
            <a:ext cx="4953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www.ebmn.cdd.go.th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61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54646" y="0"/>
            <a:ext cx="8151355" cy="1069514"/>
          </a:xfrm>
        </p:spPr>
        <p:txBody>
          <a:bodyPr/>
          <a:lstStyle/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การใช้งานระบบบันทึกและประมวลผลข้อมูลฯ 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636" y="1196752"/>
            <a:ext cx="8229364" cy="47089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โปรแกรมการบันทึกฯ ปี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ห้ามบันทึก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เวอร์ชั่น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เก่า                แต่ผู้บันทึก ปี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ข้อมูลเก็บไว้ด้วย</a:t>
            </a:r>
            <a:r>
              <a:rPr lang="th-TH" sz="2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ชั่น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เก่าได้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5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/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การทำซ้ำข้อมูล </a:t>
            </a:r>
            <a:r>
              <a:rPr lang="th-TH" sz="2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ปี 2561 </a:t>
            </a:r>
            <a:endParaRPr lang="th-TH" sz="25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/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2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เฉพาะข้อมูล </a:t>
            </a:r>
            <a:r>
              <a:rPr lang="th-TH" sz="25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ปี 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ทำซ้ำหน้าปกและตารางสมาชิกเท่านั้น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คำตอบ 31 ตัวชี้วัด ต้องบันทึกใหม่ทั้งหมด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แจ้งย้ายสิทธิ์ข้อมูลระหว่างผู้บันทึก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</a:t>
            </a:r>
            <a:r>
              <a:rPr lang="th-TH" sz="25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ทุพพลภาพ</a:t>
            </a:r>
          </a:p>
          <a:p>
            <a:pPr latinLnBrk="1"/>
            <a:r>
              <a:rPr lang="th-TH" sz="25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บรรจุ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ของรัฐ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25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ส่งหลักฐาน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กรณีที่เกิดขึ้นให้กรมฯ </a:t>
            </a:r>
            <a:endParaRPr lang="en-US" sz="25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กำหนดให้จังหวัด </a:t>
            </a:r>
            <a:r>
              <a:rPr lang="th-TH" sz="2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อัป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โหลดข้อมูลฯ จังหวัดละ </a:t>
            </a:r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ๆ ละ </a:t>
            </a:r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(ตามปฏิทิน)</a:t>
            </a:r>
            <a:endParaRPr lang="th-TH" sz="25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>
              <a:defRPr/>
            </a:pP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ปิดระบบฯ ทุกวันพุธ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เพื่อทำการประมวลผลข้อมูลฯ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(ตามปฏิทิน)</a:t>
            </a:r>
            <a:endParaRPr lang="th-TH" sz="25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>
              <a:defRPr/>
            </a:pP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บันทึกข้อมูล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</a:t>
            </a:r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ebmn.cdd.go.th 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ผ่านโปรแกรมบนเครื่อง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สามารถ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ข้อมูลผ่านเว็บไซต์ได้ 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แต่อัป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โหลดได้เฉพาะวันที่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จังหวัดได้รับ</a:t>
            </a:r>
            <a:r>
              <a:rPr lang="th-TH" sz="25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อัป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โหลด</a:t>
            </a:r>
            <a:endParaRPr lang="th-TH" sz="25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>
              <a:defRPr/>
            </a:pP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ผู้ตรวจสอบข้อมูล สามารถ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ยืนยันข้อมูล</a:t>
            </a:r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ได้วันพฤหัสบดีถึงวันอังคาร </a:t>
            </a:r>
            <a:endParaRPr lang="th-TH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87871"/>
              </p:ext>
            </p:extLst>
          </p:nvPr>
        </p:nvGraphicFramePr>
        <p:xfrm>
          <a:off x="1018019" y="836712"/>
          <a:ext cx="1975853" cy="338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9582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กลุ่มสีเทา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79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กาฬสินธุ์      นครราชสีมา        เพชรบุรี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ฉะเชิงเทรา     นครสวรรค์          ลำปาง   	     สงขลา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ชัยนาท              บุรีรัมย์              ลำพูน	    สระแก้ว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ตรัง                    พังงา          เลย	 หนองคาย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นครนายก           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พิจิตร               สตูล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45965"/>
              </p:ext>
            </p:extLst>
          </p:nvPr>
        </p:nvGraphicFramePr>
        <p:xfrm>
          <a:off x="3236809" y="836712"/>
          <a:ext cx="1975853" cy="337622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7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346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กลุ่มสีน้ำเงิน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902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กาญจนบุรี         จันทบุรีนครศรีธรรมราช   สุโขทัย นนทบุรี           นครปฐมพระนครศรีอยุธยา   ภูเก็ต  สุพรรณบุรี           ชัยภูมิ           บึงกาฬ      	   อุทัยธานี          เชียงราย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      พะเยา        มหาสารคาม  อุบลราชธานี       ปัตตานี  ระนอง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58761"/>
              </p:ext>
            </p:extLst>
          </p:nvPr>
        </p:nvGraphicFramePr>
        <p:xfrm>
          <a:off x="5455600" y="836712"/>
          <a:ext cx="1975853" cy="338437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97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8174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กลุ่มสีเขียว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620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ชุมพร            เพชรบูรณ์  ราชบุรี             อ่างทอง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เชียงใหม่	      ยโสธร ลพบุรี         อำนาจเจริญ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ตราด                  ยะลา          สระบุรี             อุดรธานี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ตาก                ร้อยเอ็ด        สุราษฎร์ธานี      อุตรดิตถ์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น่าน                  ระยอง สุรินทร์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61648"/>
              </p:ext>
            </p:extLst>
          </p:nvPr>
        </p:nvGraphicFramePr>
        <p:xfrm>
          <a:off x="7674392" y="836715"/>
          <a:ext cx="1975853" cy="338896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97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1327">
                <a:tc>
                  <a:txBody>
                    <a:bodyPr/>
                    <a:lstStyle/>
                    <a:p>
                      <a:pPr algn="ctr" latinLnBrk="1"/>
                      <a:r>
                        <a:rPr lang="th-TH" altLang="ko-KR" sz="2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กลุ่มสีแดง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9060" marR="990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76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กระบี่             นราธิวาส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แพร่         สุ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มทร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ปราการ     กำแพงเพชร     ปทุมธานี   มุกดาหาร      สมุทรสาคร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ขอนแก่น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	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ปราจีนบุรี  แม่ฮ่องสอน        สิงห์บุรี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ชลบุรี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	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พัทลุง ศรีสะ</a:t>
                      </a:r>
                      <a:r>
                        <a:rPr lang="th-TH" sz="18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เกษ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หนองบัวลำภู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นครพนม         พิษณุโลก สกลนคร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/>
          <a:stretch/>
        </p:blipFill>
        <p:spPr>
          <a:xfrm>
            <a:off x="1635991" y="-27384"/>
            <a:ext cx="8270010" cy="74285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0" y="-25643"/>
            <a:ext cx="87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</a:t>
            </a:r>
            <a:r>
              <a:rPr lang="th-TH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อัป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โหลด ข้อมูล </a:t>
            </a:r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 และข้อมูล </a:t>
            </a:r>
            <a:r>
              <a:rPr lang="th-TH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กชช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 ปี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anose="020B0500040200020003" pitchFamily="34" charset="-34"/>
              </a:rPr>
              <a:t>2562</a:t>
            </a: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283234" y="4365370"/>
            <a:ext cx="7310704" cy="2210708"/>
            <a:chOff x="1550249" y="587335"/>
            <a:chExt cx="9470840" cy="3249072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56"/>
            <a:stretch/>
          </p:blipFill>
          <p:spPr bwMode="auto">
            <a:xfrm>
              <a:off x="3594049" y="587335"/>
              <a:ext cx="7245374" cy="253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กล่องข้อความ 3"/>
            <p:cNvSpPr txBox="1"/>
            <p:nvPr/>
          </p:nvSpPr>
          <p:spPr>
            <a:xfrm>
              <a:off x="4912947" y="2477597"/>
              <a:ext cx="1964268" cy="720349"/>
            </a:xfrm>
            <a:prstGeom prst="rect">
              <a:avLst/>
            </a:prstGeom>
            <a:noFill/>
            <a:ln w="47625" cmpd="sng">
              <a:solidFill>
                <a:srgbClr val="FF1919"/>
              </a:solidFill>
            </a:ln>
          </p:spPr>
          <p:txBody>
            <a:bodyPr wrap="square" rtlCol="0">
              <a:spAutoFit/>
            </a:bodyPr>
            <a:lstStyle/>
            <a:p>
              <a:pPr latinLnBrk="1"/>
              <a:endParaRPr lang="th-TH" sz="2585" dirty="0">
                <a:solidFill>
                  <a:prstClr val="black"/>
                </a:solidFill>
              </a:endParaRPr>
            </a:p>
          </p:txBody>
        </p:sp>
        <p:sp>
          <p:nvSpPr>
            <p:cNvPr id="96" name="กล่องข้อความ 5"/>
            <p:cNvSpPr txBox="1"/>
            <p:nvPr/>
          </p:nvSpPr>
          <p:spPr>
            <a:xfrm>
              <a:off x="1550249" y="3157899"/>
              <a:ext cx="9470840" cy="67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th-TH" sz="2400" b="1" dirty="0">
                  <a:solidFill>
                    <a:srgbClr val="FF19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หน้าจอผู้บันทึกจะมีสถานะขึ้น </a:t>
              </a:r>
              <a:r>
                <a:rPr lang="th-TH" sz="2400" b="1" dirty="0" smtClean="0">
                  <a:solidFill>
                    <a:srgbClr val="FF19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“</a:t>
              </a:r>
              <a:r>
                <a:rPr lang="th-TH" sz="2400" b="1" dirty="0">
                  <a:solidFill>
                    <a:srgbClr val="3333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คุณอยู่ในกลุ่ม</a:t>
              </a:r>
              <a:r>
                <a:rPr lang="th-TH" sz="2400" b="1" dirty="0" smtClean="0">
                  <a:solidFill>
                    <a:srgbClr val="3333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สี </a:t>
              </a:r>
              <a:r>
                <a:rPr lang="th-TH" sz="2400" b="1" dirty="0" smtClean="0">
                  <a:solidFill>
                    <a:srgbClr val="FF191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2400" b="1" dirty="0" smtClean="0">
                  <a:solidFill>
                    <a:srgbClr val="33CC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</a:t>
              </a:r>
              <a:r>
                <a:rPr lang="th-TH" sz="2400" b="1" dirty="0">
                  <a:solidFill>
                    <a:srgbClr val="33CC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สามารถอัพโหลดได้ในวันนี้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11060" y="6229828"/>
            <a:ext cx="78009" cy="230833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th-TH" sz="1800">
              <a:solidFill>
                <a:prstClr val="white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24808" y="2926579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messageImage_1540907453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38" y="0"/>
            <a:ext cx="822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76636" y="0"/>
            <a:ext cx="8229365" cy="8898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ประเด็นเน้นย้ำการบันทึกข้อมูล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4927" y="1035429"/>
            <a:ext cx="8229364" cy="52168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แก้ไขข้อมูล หลังจากบันทึกคำตอบ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ตัวชี้วัดไปแล้ว </a:t>
            </a:r>
          </a:p>
          <a:p>
            <a:pPr latinLnBrk="1"/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เมื่อลบหรือแก้ไขข้อมูลหน้าปก ผู้บันทึกต้องเข้าไปเช็คข้อมูลด้านในทั้ง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31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ตัวชี้วัดอีกครั้ง</a:t>
            </a:r>
          </a:p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ให้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ข้อมูลเป็นรายหมู่จะทำให้การ</a:t>
            </a:r>
            <a:r>
              <a:rPr lang="th-TH" sz="2500" b="1" dirty="0" err="1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ซิงค์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เร็วขึ้น</a:t>
            </a:r>
          </a:p>
          <a:p>
            <a:pPr latinLnBrk="1"/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สิ่งที่ต้องทำหลังจากทำซ้ำข้อมูล</a:t>
            </a:r>
          </a:p>
          <a:p>
            <a:pPr latinLnBrk="1"/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3.1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เช็คจำนวนครัวเรือนที่ทำซ้ำมาครบหรือไม่</a:t>
            </a:r>
          </a:p>
          <a:p>
            <a:pPr latinLnBrk="1"/>
            <a:r>
              <a:rPr lang="en-US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3.2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เช็คข้อมูลหน้าปก (คำนำหน้า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เขตการปกครอง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รหัสประจำบ้าน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การศึกษา) เช่น ปีที่แล้วเป็นเด็กหญิง อายุ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ปีที่จัดเก็บอายุจะเพิ่มให้อัตโนมัติในโปรแกรม              เป็น อายุ 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แต่คำนำหน้ายังไม่ได้เปลี่ยน ต้องเปลี่ยนเป็นนางสาว</a:t>
            </a:r>
            <a:r>
              <a:rPr lang="en-US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 ด้วย เพราะระบบไม่ได้เปลี่ยนให้อัตโนมัติ </a:t>
            </a:r>
            <a:endParaRPr lang="th-TH" sz="25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>
              <a:spcBef>
                <a:spcPts val="600"/>
              </a:spcBef>
            </a:pPr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</a:t>
            </a:r>
          </a:p>
          <a:p>
            <a:pPr latinLnBrk="1"/>
            <a:r>
              <a:rPr lang="th-TH" sz="25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5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หลังจากเปิดระบบฯ แล้ว หากต้องการล้างข้อมูลทั้งหมดในเครื่องคอมพิวเตอร์ </a:t>
            </a:r>
            <a:r>
              <a:rPr lang="th-TH" sz="25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ห้ามกดปุ่มลบข้อมูล</a:t>
            </a:r>
            <a:r>
              <a:rPr lang="th-TH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ในโปรแกรม </a:t>
            </a:r>
            <a:r>
              <a:rPr lang="en-US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EBMN </a:t>
            </a:r>
            <a:r>
              <a:rPr lang="th-TH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เพราะเป็นการลบข้อมูลที่อยู่ใน </a:t>
            </a:r>
            <a:r>
              <a:rPr lang="en-US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 latinLnBrk="1"/>
            <a:r>
              <a:rPr lang="th-TH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ถ้าต้องการลบข้อมูลให้ใช้โปรแกรม </a:t>
            </a:r>
            <a:r>
              <a:rPr lang="en-US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Clear House </a:t>
            </a:r>
            <a:r>
              <a:rPr lang="th-TH" sz="25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(กรมฯ จะทำการส่งให้จังหวัดที่ขอ)</a:t>
            </a:r>
          </a:p>
        </p:txBody>
      </p:sp>
    </p:spTree>
    <p:extLst>
      <p:ext uri="{BB962C8B-B14F-4D97-AF65-F5344CB8AC3E}">
        <p14:creationId xmlns:p14="http://schemas.microsoft.com/office/powerpoint/2010/main" val="15610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40631" y="0"/>
            <a:ext cx="8265371" cy="1069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altLang="ko-KR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442610" y="1268760"/>
            <a:ext cx="8346927" cy="5400600"/>
          </a:xfrm>
        </p:spPr>
        <p:txBody>
          <a:bodyPr/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 การตรวจสอบความถูกต้อง ครบถ้วน และเป็นไปตามข้อเท็จจริง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1.1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ศึกษาและดำเนินการตามคู่มือการจัดเก็บข้อมูลความจำเป็น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พื้นฐาน             ปี 2560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2564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ประเด็น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ชี้แจง ภายใน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แบบสอบถามข้อมูลความจำเป็นพื้นฐาน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และ             การตรวจสอบ ความ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ถูกต้องและความสมเหตุสมผลของข้อมูล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1.2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ตรวจสอบความถูกต้อง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ครบถ้วน และ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ความสมเหตุสมผลของ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ข้อมูล              ที่จัดเก็บใน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แบบสอบถาม โดยเฉพาะพื้นที่และเขตการปกครองส่วนท้องถิ่น (</a:t>
            </a:r>
            <a:r>
              <a:rPr lang="th-TH" sz="2800" dirty="0" err="1"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                ให้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ถูกต้อง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สอดคล้องของข้อมูลอายุและระดับการศึกษา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ของเด็ก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อายุ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14 ปี            ความสอดคล้องของคำนำหน้าชื่อและอายุ ก่อน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บันทึกข้อมูล </a:t>
            </a:r>
          </a:p>
          <a:p>
            <a:pPr algn="thaiDist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1.3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เปรียบเทียบข้อมูลในแบบสอบถามและโปรแกรมฯ ให้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ถูกต้อง ครบถ้วน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และเป็นไปตาม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ข้อเท็จจริง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40633" y="0"/>
            <a:ext cx="8265370" cy="1069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altLang="ko-KR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579916" y="1052736"/>
            <a:ext cx="8346927" cy="5688632"/>
          </a:xfrm>
        </p:spPr>
        <p:txBody>
          <a:bodyPr/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 การตรวจสอบความถูกต้อง ครบถ้วน และเป็นไปตามข้อเท็จจริง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ตรวจสอบความถูกต้องของข้อมูล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กับข้อมูลในความรับผิดชอบของหน่วยงานภาคีระดับจังหวัดและระดับอำเภอ 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ใช้โปรแกรม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Community Information Radar Analysis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CIA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        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ในการตรวจสอบ นำเสนอ และรับรองข้อมูล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จปฐ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12"/>
          <p:cNvSpPr>
            <a:spLocks noGrp="1"/>
          </p:cNvSpPr>
          <p:nvPr>
            <p:ph idx="10"/>
          </p:nvPr>
        </p:nvSpPr>
        <p:spPr>
          <a:xfrm>
            <a:off x="1640058" y="3429000"/>
            <a:ext cx="8265942" cy="2592288"/>
          </a:xfrm>
        </p:spPr>
        <p:txBody>
          <a:bodyPr/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itchFamily="34" charset="-34"/>
              </a:rPr>
              <a:t>2. จำนวนครัวเรือน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จัดเก็บข้อมูลครัวเรือนเป้าหมายในโครงการของกรมฯ ให้ครบทุก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ครัวเรือน เช่น โครงการหมู่บ้านเศรษฐกิจพอเพียง , โครงการสร้างสัมมาชีพชุมชน เป็นต้น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หมู่บ้าน/ชุมชน ที่มีจำนวนครัวเรือนน้อยกว่า 10 ครัวเรือน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ข้อเท็จจริง  อีก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อาจมีบางหมู่บ้าน/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เลือกพื้นที่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ในการบันทึกข้อมูล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ผิด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40633" y="0"/>
            <a:ext cx="8265370" cy="1069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altLang="ko-KR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640632" y="1268760"/>
            <a:ext cx="8193934" cy="51845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. จำนวนประชากร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จำนวนประชากรเด็ก กรณีพบประชากรอายุน้อยกว่า 15 ปี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เป็น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หัวหน้าครัวเรือน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ตรวจสอบข้อมูลอีกครั้ง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จำนวนประชากรผู้สูงอายุ กรณีพบประชากรอายุมากกว่า 90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              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3.3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จำนวนประชากรต่างด้าว กรณีครัวเรือนที่มีจำนวน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ประชากรไทย    น้อย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กว่าจำนวนประชากรต่างด้าว ให้ตรวจสอบข้อมูลอีกครั้ง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หมู่บ้าน/ชุมชน ที่มีจำนวนประชากรเฉลี่ยน้อย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/ครัวเรือน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การตรวจสอบข้อเท็จจริงอีกครั้ง อาจมีบางหมู่บ้าน/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 เลือกพื้นที่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ในการบันทึกข้อมูลผิด หรือจัดเก็บ/บันทึกข้อมูล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ประชากรไม่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เป็นไปตามข้อเท็จจริง</a:t>
            </a: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5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40633" y="0"/>
            <a:ext cx="8265370" cy="10695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altLang="ko-KR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แนวทางการตรวจสอบข้อมูล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0"/>
          </p:nvPr>
        </p:nvSpPr>
        <p:spPr>
          <a:xfrm>
            <a:off x="1640632" y="1124744"/>
            <a:ext cx="7980887" cy="4536504"/>
          </a:xfrm>
        </p:spPr>
        <p:txBody>
          <a:bodyPr/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itchFamily="34" charset="-34"/>
              </a:rPr>
              <a:t>4. รายได้เฉลี่ย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4.1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ตรวจสอบรายได้ของครัวเรือนเป้าหมายในโครงการ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ส่งเสริม                  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สร้างสัมมาชีพ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ชุมชน ใน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ระดับหมู่บ้าน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4.2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กรณีครัวเรือนมีรายได้เฉลี่ยมากกว่า 1,000,000 บาท/คน/ปี </a:t>
            </a: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(หรือไม่สมเหตุสมผลกับอาชีพ) ให้ตรวจสอบข้อมูลอีกครั้ง 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4.3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กรณีครัวเรือนมีรายได้เฉลี่ยน้อยกว่า 10,000 บาท/คน/ปี 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คำรับรองคุณภาพข้อมูล</a:t>
            </a:r>
          </a:p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รับรองคุณภาพข้อมูลในทุกระดับ ต้องตรงกับรายงาน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ผลใน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โปรแกรมบันทึกและประมวลผลข้อมูล</a:t>
            </a: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97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02340" y="0"/>
            <a:ext cx="8203661" cy="1069514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กิจกรรมตามยุทธศาสตร์กรมการพัฒนา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 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2340" y="1052736"/>
            <a:ext cx="8203660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 การบริหารการจัดเก็บและใช้ประโยชน์ข้อมูลความจำเป็นพื้นฐาน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1.1 การเพิ่มประสิทธิภาพการบริหารการจัดเก็บและใช้ประโยชน์ข้อมูลเพื่อการพัฒนาชุมชน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ประจำปี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2562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1.1.1 </a:t>
            </a:r>
            <a:r>
              <a:rPr lang="th-TH" spc="-3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ประชุมคณะทำงานบริหารการจัดเก็บข้อมูลเพื่อการพัฒนาชุมชน ระดับจังหวัด </a:t>
            </a:r>
            <a:r>
              <a:rPr lang="th-TH" spc="-3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(</a:t>
            </a:r>
            <a:r>
              <a:rPr lang="th-TH" spc="-3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pc="-3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1.1.2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ประชุมเชิงปฏิบัติการเจ้าหน้าที่ผู้รับผิดชอบการจัดเก็บข้อมูลเพื่อการพัฒนาชุมชน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อำเภอ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1.2 การเตรียมความพร้อมการจัดเก็บข้อมูลความจำเป็นพื้นฐาน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 ประจำปี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2562 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1.2.1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ประชุมเชิงปฏิบัติการผู้จัดเก็บข้อมูล 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ประจำปี 2562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1) 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1.2.2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ฝึกอบรมผู้บันทึกข้อมูล ประจำปี 2562 เรื่องการใช้งานโปรแกรม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บันทึก            และประมวลผล ข้อมูล 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200472" y="317482"/>
            <a:ext cx="1204626" cy="167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4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702340" y="0"/>
            <a:ext cx="8203661" cy="1069514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กิจกรรมตามยุทธศาสตร์กรมการพัฒนา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2340" y="1124744"/>
            <a:ext cx="820366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endParaRPr lang="th-TH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atinLnBrk="1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1.3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การจัดเก็บข้อมูลความจำเป็นพื้นฐาน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1.3.1 ค่าจัดเก็บข้อมูลความจำเป็นพื้นฐาน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.)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pPr latinLnBrk="1"/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1.3.2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ค่าบันทึกและประมวลผลข้อมูลความจำเป็นพื้นฐาน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.)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1.4 การตรวจสอบคุณภาพการจัดเก็บข้อมูลความจำเป็น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พื้นฐาน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1.4.1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ตรวจสอบคุณภาพการจัดเก็บข้อมูล 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ระดับอำเภอ (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1.4.2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ตรวจสอบคุณภาพการจัดเก็บข้อมูล 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ระดับจังหวัด 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latinLnBrk="1"/>
            <a:endParaRPr lang="th-TH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176406" y="620688"/>
            <a:ext cx="1204626" cy="167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9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636" y="980728"/>
            <a:ext cx="8229364" cy="5693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1.5 การเผยแพร่และส่งเสริมการใช้ประโยชน์จากข้อมูลความจำเป็นพื้นฐาน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.) 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1.5.1 รณรงค์และเชิญชวนการจัดเก็บข้อมูล 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ระดับจังหวัด 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pPr latinLnBrk="1"/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1.5.2 ส่งเสริมการใช้ประโยชน์และรับรองคุณภาพข้อมูลฯ ระดับองค์กร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ปกครอง   ส่วน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ท้องถิ่น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1.5.3 ส่งเสริมการใช้ประโยชน์และรับรองคุณภาพข้อมูลฯ ระดับอำเภอ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                   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มาส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1.5.4 </a:t>
            </a:r>
            <a:r>
              <a:rPr lang="th-TH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ส่งเสริมการใช้ประโยชน์จากข้อมูลเพื่อการพัฒนาคุณภาพชีวิตของ</a:t>
            </a:r>
            <a:r>
              <a:rPr lang="th-TH" spc="-4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ประชาชน ระดับ</a:t>
            </a:r>
            <a:r>
              <a:rPr lang="th-TH" spc="-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</a:p>
          <a:p>
            <a:pPr latinLnBrk="1"/>
            <a:r>
              <a:rPr lang="th-TH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สนับสนุนการพัฒนาคุณภาพชีวิตของประชาชน ระดับจังหวัด (</a:t>
            </a:r>
            <a:r>
              <a:rPr lang="th-TH" dirty="0" err="1"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2)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pc="-3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ประชุมเชิงปฏิบัติการบูร</a:t>
            </a:r>
            <a:r>
              <a:rPr lang="th-TH" spc="-3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pc="-3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การแผนงานพัฒนาคุณภาพชีวิตของประชาชน </a:t>
            </a:r>
            <a:r>
              <a:rPr lang="th-TH" spc="-3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(</a:t>
            </a:r>
            <a:r>
              <a:rPr lang="th-TH" spc="-3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pc="-3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3)</a:t>
            </a:r>
            <a:endParaRPr lang="en-US" spc="-3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ประชาสัมพันธ์การพัฒนาคุณภาพชีวิตของประชาชน ระดับจังหวัด  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</a:t>
            </a:r>
            <a:r>
              <a:rPr lang="th-TH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  <a:r>
              <a:rPr lang="th-TH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68624" y="0"/>
            <a:ext cx="8337377" cy="1069514"/>
          </a:xfrm>
        </p:spPr>
        <p:txBody>
          <a:bodyPr/>
          <a:lstStyle/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กิจกรรม</a:t>
            </a: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ตามยุทธศาสตร์กรมการพัฒนา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200472" y="336477"/>
            <a:ext cx="1204626" cy="1679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2423" y="1124744"/>
            <a:ext cx="8229364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การบริหารการจัดเก็บและใช้ประโยชน์ข้อมูลพื้นฐานระดับหมู่บ้าน (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2ค)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ค่าบันทึกและประมวลผลข้อมูลพื้นฐานระดับหมู่บ้าน (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2ค) (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pPr latinLnBrk="1"/>
            <a:r>
              <a:rPr lang="th-TH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ตรวจสอบคุณภาพการจัดเก็บข้อมูลพื้นฐานระดับหมู่บ้าน (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กชช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2ค)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(</a:t>
            </a:r>
            <a:r>
              <a:rPr lang="th-TH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3)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 การบริหารการจัดเก็บข้อมูล 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ด้วยเครื่องมืออิเล็กทรอนิกส์ ในจังหวัดนำ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ร่อง     (ประจวบคีรีขันธ์)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3.1 ประชุมเชิงปฏิบัติการการจัดเก็บข้อมูล 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ด้วยเครื่องมืออิเล็กทรอนิกส์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1)</a:t>
            </a:r>
          </a:p>
          <a:p>
            <a:pPr latinLnBrk="1"/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3.2 ค่าจัดเก็บข้อมูล 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จปฐ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ด้วยเครื่องมืออิเล็กทรอนิกส์ 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2)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 การบูร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การชี้เป้าลดความเหลื่อมล้ำด้วยเทคโนโลยี</a:t>
            </a:r>
          </a:p>
          <a:p>
            <a:pPr latinLnBrk="1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ประชุมเชิงปฏิบัติการจัดทำแผนลดความเหลื่อมล้ำแบบ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 ระดับจังหวัด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(</a:t>
            </a:r>
            <a:r>
              <a:rPr lang="th-TH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2)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68624" y="0"/>
            <a:ext cx="8337377" cy="1069514"/>
          </a:xfrm>
        </p:spPr>
        <p:txBody>
          <a:bodyPr/>
          <a:lstStyle/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กิจกรรม</a:t>
            </a:r>
            <a:r>
              <a:rPr lang="th-TH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ตามยุทธศาสตร์กรมการพัฒนา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681">
            <a:off x="-169422" y="-108499"/>
            <a:ext cx="2360544" cy="27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6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0631" y="0"/>
            <a:ext cx="8265371" cy="106951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altLang="ko-KR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แผนปฏิบัติการจัดเก็บข้อมูลเพื่อการพัฒนาชุมชน</a:t>
            </a:r>
            <a:endParaRPr lang="ko-KR" alt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40632" y="1340768"/>
            <a:ext cx="8265368" cy="5328592"/>
          </a:xfrm>
        </p:spPr>
        <p:txBody>
          <a:bodyPr/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1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เตรียมการและวางแผนการจัดเก็บข้อมูลฯ (ต.ค. - พ.ย.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2561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สำรวจและกำหนดครัวเรือน/หมู่บ้านเป้าหมายในการจัดเก็บข้อมูลฯ</a:t>
            </a: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จัดทำ/ปรับปรุง คำสั่งคณะทำงานบริหารการจัดเก็บข้อมูลฯ</a:t>
            </a:r>
            <a:r>
              <a:rPr lang="en-US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ทุก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ระดับ</a:t>
            </a:r>
          </a:p>
          <a:p>
            <a:pPr marL="2628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คำสั่ง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ผู้จัดเก็บข้อมูลฯ และคำสั่งผู้บันทึกข้อมูลฯ </a:t>
            </a:r>
            <a:endParaRPr lang="th-TH" b="1" dirty="0" smtClean="0">
              <a:solidFill>
                <a:srgbClr val="0000FF"/>
              </a:solidFill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  <a:p>
            <a:pPr marL="7771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R" startAt="3"/>
            </a:pP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คณะทำงาน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บริหารการจัดเก็บข้อมูลฯ ทุกระดับ วางแผน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บริหาร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   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การจัดเก็บข้อมูลฯ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7771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R" startAt="3"/>
            </a:pP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สพจ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สพอ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ประสานขอความร่วมมือองค์กรปกครองส่วนท้องถิ่น</a:t>
            </a:r>
            <a:r>
              <a:rPr lang="en-US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         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ร่วม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จัดทำแผนปฏิบัติการบริหารการจัดเก็บข้อมูลฯ ระดับ 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อปท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 </a:t>
            </a:r>
            <a:endParaRPr lang="th-TH" b="1" dirty="0" smtClean="0">
              <a:solidFill>
                <a:srgbClr val="0000FF"/>
              </a:solidFill>
              <a:latin typeface="TH SarabunPSK" pitchFamily="34" charset="-34"/>
              <a:ea typeface="Franklin Gothic Medium" pitchFamily="34" charset="0"/>
              <a:cs typeface="TH SarabunPSK" pitchFamily="34" charset="-34"/>
            </a:endParaRPr>
          </a:p>
          <a:p>
            <a:pPr marL="7771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R" startAt="3"/>
            </a:pP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สพจ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ประชุมเชิงปฏิบัติการ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จนท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ผู้รับผิดชอบ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การจัดเก็บข้อมูลฯ ระดับ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</a:p>
          <a:p>
            <a:pPr marL="777150" lvl="1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R" startAt="3"/>
            </a:pP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สพจ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สพอ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ประชุมเชิงปฏิบัติการผู้จัดเก็บ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ข้อมูลฯ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173515" y="188640"/>
            <a:ext cx="936104" cy="13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90">
            <a:off x="90259" y="206897"/>
            <a:ext cx="1812692" cy="20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>
            <a:spLocks noGrp="1"/>
          </p:cNvSpPr>
          <p:nvPr>
            <p:ph idx="10"/>
          </p:nvPr>
        </p:nvSpPr>
        <p:spPr>
          <a:xfrm>
            <a:off x="1208584" y="188640"/>
            <a:ext cx="8580953" cy="6336704"/>
          </a:xfrm>
        </p:spPr>
        <p:txBody>
          <a:bodyPr/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2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การจัดเก็บ/บันทึกและประมวลผลข้อมูล (ธ.ค.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61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ก.พ.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2562)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5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สพจ</a:t>
            </a:r>
            <a:r>
              <a:rPr lang="th-TH" sz="25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ฝึกอบรมผู้บันทึกข้อมูลฯ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500" b="1" dirty="0" err="1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สพจ</a:t>
            </a:r>
            <a:r>
              <a:rPr lang="th-TH" sz="25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  <a:r>
              <a:rPr lang="th-TH" sz="25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/</a:t>
            </a:r>
            <a:r>
              <a:rPr lang="th-TH" sz="2500" b="1" dirty="0" err="1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สพอ</a:t>
            </a:r>
            <a:r>
              <a:rPr lang="th-TH" sz="25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รณรงค์และเชิญชวนการจัดเก็บข้อมูล </a:t>
            </a:r>
            <a:r>
              <a:rPr lang="th-TH" sz="2500" b="1" dirty="0" err="1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25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คณะ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ทำงานฯ พัฒนากร ผู้นำ อช. และ อช. ร่วมดำเนินการบริหารจัดการ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ฯ                เพื่อให้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ได้ข้อมูลที่มีความถูกต้อง ครบถ้วนและมีคุณภาพ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ผู้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จัดเก็บข้อมูลทำการสัมภาษณ์ข้อมูลครัวเรือนจากหัวหน้า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ครัวเรือน</a:t>
            </a:r>
            <a:r>
              <a:rPr lang="en-US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หรือ                          ผู้ให้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ข้อมูล ตามแบบสอบถามข้อมูล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(ทุกข้อ)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เมื่อสัมภาษณ์ฯ แล้วเสร็จ ผู้จัดเก็บข้อมูลทำการตรวจสอบข้อมูล และสรุปคุณภาพชีวิตของครัวเรือนมอบให้ครัวเรือน พร้อมให้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หัวหน้า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ครัวเรือนลง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ลายมือชื่อรับรองข้อมูลฯ </a:t>
            </a:r>
            <a:r>
              <a:rPr lang="th-TH" sz="2600" b="1" dirty="0" smtClean="0">
                <a:solidFill>
                  <a:srgbClr val="0000FF"/>
                </a:solidFill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 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ว่า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มีการจัดเก็บและข้อมูลถูกต้องเป็นจริง แล้วส่งให้หัวหน้าผู้จัดเก็บข้อมูลตรวจสอบความ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ถูกต้อง</a:t>
            </a:r>
            <a:r>
              <a:rPr lang="en-US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ครบถ้วน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ของข้อมูล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หัวหน้าผู้จัดเก็บข้อมูลฯ รวบรวมและนำส่งแบบสอบถามข้อมูล </a:t>
            </a:r>
            <a:r>
              <a:rPr lang="th-TH" sz="2600" dirty="0" err="1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จปฐ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. </a:t>
            </a:r>
            <a:r>
              <a:rPr lang="th-TH" sz="2600" dirty="0" smtClean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ทั้งหมด              ให้</a:t>
            </a: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พัฒนากร/คณะทำงานฯ ระดับตำบล นำส่งผู้บันทึกข้อมูลทำการบันทึกข้อมูล</a:t>
            </a:r>
          </a:p>
          <a:p>
            <a:pPr marL="7200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600" dirty="0">
                <a:latin typeface="TH SarabunPSK" pitchFamily="34" charset="-34"/>
                <a:ea typeface="Franklin Gothic Medium" pitchFamily="34" charset="0"/>
                <a:cs typeface="TH SarabunPSK" pitchFamily="34" charset="-34"/>
              </a:rPr>
              <a:t>ผู้บันทึกฯ บันทึกและประมวลผลข้อมูลทุกครัวเรือน และตรวจสอบความถูกต้องครบถ้วน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แล้วนำส่งข้อมูลที่บันทึกทั้งหมดให้สำนักงานพัฒนาชุมชนอำเภอ 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th-TH" sz="2600" dirty="0" err="1" smtClean="0">
                <a:latin typeface="TH SarabunPSK" pitchFamily="34" charset="-34"/>
                <a:cs typeface="TH SarabunPSK" pitchFamily="34" charset="-34"/>
              </a:rPr>
              <a:t>หรืออัป</a:t>
            </a:r>
            <a:r>
              <a:rPr lang="th-TH" sz="2600" dirty="0" smtClean="0">
                <a:latin typeface="TH SarabunPSK" pitchFamily="34" charset="-34"/>
                <a:cs typeface="TH SarabunPSK" pitchFamily="34" charset="-34"/>
              </a:rPr>
              <a:t>โหลด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Upload)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ข้อมูลเข้าสู่ฐานข้อมูลกลาง (</a:t>
            </a:r>
            <a:r>
              <a:rPr lang="en-US" sz="2600" dirty="0">
                <a:latin typeface="TH SarabunPSK" pitchFamily="34" charset="-34"/>
                <a:cs typeface="TH SarabunPSK" pitchFamily="34" charset="-34"/>
              </a:rPr>
              <a:t>Server) </a:t>
            </a:r>
            <a:r>
              <a:rPr lang="th-TH" sz="2600" dirty="0">
                <a:latin typeface="TH SarabunPSK" pitchFamily="34" charset="-34"/>
                <a:cs typeface="TH SarabunPSK" pitchFamily="34" charset="-34"/>
              </a:rPr>
              <a:t>ในระบบ </a:t>
            </a:r>
            <a:r>
              <a:rPr lang="en-US" sz="2600" dirty="0" smtClean="0">
                <a:latin typeface="TH SarabunPSK" pitchFamily="34" charset="-34"/>
                <a:cs typeface="TH SarabunPSK" pitchFamily="34" charset="-34"/>
              </a:rPr>
              <a:t>Online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12103" r="33692" b="11508"/>
          <a:stretch/>
        </p:blipFill>
        <p:spPr bwMode="auto">
          <a:xfrm>
            <a:off x="231424" y="377279"/>
            <a:ext cx="936104" cy="13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90">
            <a:off x="148168" y="395536"/>
            <a:ext cx="1812692" cy="20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897</TotalTime>
  <Words>2375</Words>
  <Application>Microsoft Office PowerPoint</Application>
  <PresentationFormat>A4 Paper (210x297 mm)</PresentationFormat>
  <Paragraphs>227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สลิปสตรีม</vt:lpstr>
      <vt:lpstr>1_Contents Slide Master</vt:lpstr>
      <vt:lpstr>Office Theme</vt:lpstr>
      <vt:lpstr>1_Office Theme</vt:lpstr>
      <vt:lpstr>2_Office Theme</vt:lpstr>
      <vt:lpstr>1_สลิปสตรีม</vt:lpstr>
      <vt:lpstr>2_สลิปสตรีม</vt:lpstr>
      <vt:lpstr>PowerPoint Presentation</vt:lpstr>
      <vt:lpstr>PowerPoint Presentation</vt:lpstr>
      <vt:lpstr>PowerPoint Presentation</vt:lpstr>
      <vt:lpstr>กิจกรรมตามยุทธศาสตร์กรมการพัฒนาชุมชน </vt:lpstr>
      <vt:lpstr>กิจกรรมตามยุทธศาสตร์กรมการพัฒนาชุมชน</vt:lpstr>
      <vt:lpstr>  กิจกรรมตามยุทธศาสตร์กรมการพัฒนาชุมชน</vt:lpstr>
      <vt:lpstr>  กิจกรรมตามยุทธศาสตร์กรมการพัฒนาชุมชน</vt:lpstr>
      <vt:lpstr>แผนปฏิบัติการจัดเก็บข้อมูลเพื่อการพัฒนาชุมชน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การใช้งานระบบบันทึกและประมวลผลข้อมูลฯ </vt:lpstr>
      <vt:lpstr>PowerPoint Presentation</vt:lpstr>
      <vt:lpstr>PowerPoint Presentation</vt:lpstr>
      <vt:lpstr>ประเด็นเน้นย้ำการบันทึกข้อมูล</vt:lpstr>
      <vt:lpstr>แนวทางการตรวจสอบข้อมูล</vt:lpstr>
      <vt:lpstr>แนวทางการตรวจสอบข้อมูล</vt:lpstr>
      <vt:lpstr>แนวทางการตรวจสอบข้อมูล</vt:lpstr>
      <vt:lpstr>แนวทางการตรวจสอบข้อมูล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yodchay</dc:creator>
  <cp:lastModifiedBy>Acer</cp:lastModifiedBy>
  <cp:revision>127</cp:revision>
  <cp:lastPrinted>2018-11-26T06:37:30Z</cp:lastPrinted>
  <dcterms:created xsi:type="dcterms:W3CDTF">2017-11-07T03:15:05Z</dcterms:created>
  <dcterms:modified xsi:type="dcterms:W3CDTF">2018-11-29T06:18:43Z</dcterms:modified>
</cp:coreProperties>
</file>