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8" r:id="rId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F010-8594-4721-B7A9-56C7207D1FD5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31C0A-4619-4618-8F66-D16C55F41E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2365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31C0A-4619-4618-8F66-D16C55F41EEC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7885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31C0A-4619-4618-8F66-D16C55F41EEC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6385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6982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8074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799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169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31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1532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260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8907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7625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3599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0106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451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9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12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10" Type="http://schemas.openxmlformats.org/officeDocument/2006/relationships/image" Target="../media/image9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7200" y="3350211"/>
            <a:ext cx="258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 </a:t>
            </a:r>
            <a:r>
              <a:rPr kumimoji="0" 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rPr>
              <a:t> </a:t>
            </a: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7916" y="480325"/>
            <a:ext cx="3737636" cy="29238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H NiramitIT๙" pitchFamily="2" charset="-34"/>
                <a:cs typeface="TH NiramitIT๙" pitchFamily="2" charset="-34"/>
              </a:rPr>
              <a:t>2. </a:t>
            </a:r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ผลิตภัณฑ์ชุมชนเด่น</a:t>
            </a:r>
            <a:br>
              <a:rPr lang="th-TH" sz="2000" dirty="0">
                <a:latin typeface="TH NiramitIT๙" pitchFamily="2" charset="-34"/>
                <a:cs typeface="TH NiramitIT๙" pitchFamily="2" charset="-34"/>
              </a:rPr>
            </a:br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  1) กาแฟอาข่า มิโน  2) ผลิตภัณฑ์ผ้าใยกล้วย</a:t>
            </a: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r>
              <a:rPr lang="th-TH" dirty="0"/>
              <a:t/>
            </a:r>
            <a:br>
              <a:rPr lang="th-TH" dirty="0"/>
            </a:br>
            <a:r>
              <a:rPr lang="th-TH" dirty="0"/>
              <a:t> </a:t>
            </a:r>
          </a:p>
        </p:txBody>
      </p:sp>
      <p:pic>
        <p:nvPicPr>
          <p:cNvPr id="15" name="รูปภาพ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938" y="1119741"/>
            <a:ext cx="1699982" cy="21993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5042" y="235133"/>
            <a:ext cx="5213114" cy="30315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dirty="0">
                <a:effectLst/>
                <a:latin typeface="TH NiramitIT๙" pitchFamily="2" charset="-34"/>
                <a:cs typeface="TH NiramitIT๙" pitchFamily="2" charset="-34"/>
              </a:rPr>
              <a:t>1. ภาพทรงพลัง สมเด็จพระเทพเสด็จฯ</a:t>
            </a:r>
            <a:r>
              <a:rPr lang="en-US" sz="2200" dirty="0">
                <a:effectLst/>
                <a:latin typeface="TH NiramitIT๙" pitchFamily="2" charset="-34"/>
                <a:cs typeface="TH NiramitIT๙" pitchFamily="2" charset="-34"/>
              </a:rPr>
              <a:t>               </a:t>
            </a:r>
          </a:p>
          <a:p>
            <a:r>
              <a:rPr lang="th-TH" sz="2200" dirty="0">
                <a:effectLst/>
                <a:latin typeface="TH NiramitIT๙" pitchFamily="2" charset="-34"/>
                <a:cs typeface="TH NiramitIT๙" pitchFamily="2" charset="-34"/>
              </a:rPr>
              <a:t> และใกล้แอ่งใหญ่ (วัดร่องขุ่น,สิงค์</a:t>
            </a:r>
            <a:r>
              <a:rPr lang="th-TH" sz="2200" dirty="0" err="1">
                <a:effectLst/>
                <a:latin typeface="TH NiramitIT๙" pitchFamily="2" charset="-34"/>
                <a:cs typeface="TH NiramitIT๙" pitchFamily="2" charset="-34"/>
              </a:rPr>
              <a:t>ปาร์ค</a:t>
            </a:r>
            <a:r>
              <a:rPr lang="th-TH" sz="2500" dirty="0">
                <a:effectLst/>
                <a:latin typeface="TH NiramitIT๙" pitchFamily="2" charset="-34"/>
                <a:cs typeface="TH NiramitIT๙" pitchFamily="2" charset="-34"/>
              </a:rPr>
              <a:t>)</a:t>
            </a:r>
            <a:endParaRPr lang="en-US" sz="2500" dirty="0">
              <a:effectLst/>
              <a:latin typeface="TH NiramitIT๙" pitchFamily="2" charset="-34"/>
              <a:ea typeface="Calibri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sz="3200" dirty="0"/>
          </a:p>
        </p:txBody>
      </p:sp>
      <p:pic>
        <p:nvPicPr>
          <p:cNvPr id="19" name="รูปภาพ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16" y="1126835"/>
            <a:ext cx="1792605" cy="2199311"/>
          </a:xfrm>
          <a:prstGeom prst="rect">
            <a:avLst/>
          </a:prstGeom>
        </p:spPr>
      </p:pic>
      <p:pic>
        <p:nvPicPr>
          <p:cNvPr id="2050" name="Picture 3" descr="คำอธิบาย: à¸à¸¥à¸à¸²à¸£à¸à¹à¸à¸«à¸²à¸£à¸¹à¸à¸ à¸²à¸à¸ªà¸³à¸«à¸£à¸±à¸ à¸ à¸²à¸à¸§à¸±à¸à¸£à¹à¸­à¸à¸à¸¸à¹à¸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391" y="957111"/>
            <a:ext cx="1754538" cy="109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คำอธิบาย: 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59" y="2044905"/>
            <a:ext cx="1760415" cy="110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5042" y="3350210"/>
            <a:ext cx="5142754" cy="35394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>
                <a:latin typeface="TH NiramitIT๙" pitchFamily="2" charset="-34"/>
                <a:cs typeface="TH NiramitIT๙" pitchFamily="2" charset="-34"/>
              </a:rPr>
              <a:t>3. 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แพ็คเกจทัวร์  </a:t>
            </a:r>
            <a:r>
              <a:rPr lang="th-TH" sz="2500" dirty="0" err="1">
                <a:latin typeface="TH NiramitIT๙" pitchFamily="2" charset="-34"/>
                <a:cs typeface="TH NiramitIT๙" pitchFamily="2" charset="-34"/>
              </a:rPr>
              <a:t>โบว์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ชัวร์</a:t>
            </a: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pic>
        <p:nvPicPr>
          <p:cNvPr id="23" name="Picture 2" descr="C:\Users\sopicha\Desktop\60x16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33"/>
          <a:stretch/>
        </p:blipFill>
        <p:spPr bwMode="auto">
          <a:xfrm>
            <a:off x="282820" y="3688764"/>
            <a:ext cx="2407259" cy="300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330222" y="3601156"/>
            <a:ext cx="3813778" cy="32008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4. กิจกรรมในหมู่บ้าน จัดการขยะเมืองรวงรวง</a:t>
            </a:r>
          </a:p>
          <a:p>
            <a:endParaRPr lang="th-TH" sz="22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sz="1600" dirty="0"/>
          </a:p>
        </p:txBody>
      </p:sp>
      <p:pic>
        <p:nvPicPr>
          <p:cNvPr id="25" name="รูปภาพ 24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75" y="4165364"/>
            <a:ext cx="1944216" cy="2112663"/>
          </a:xfrm>
          <a:prstGeom prst="rect">
            <a:avLst/>
          </a:prstGeom>
        </p:spPr>
      </p:pic>
      <p:pic>
        <p:nvPicPr>
          <p:cNvPr id="26" name="รูปภาพ 2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131095"/>
            <a:ext cx="1649404" cy="2139940"/>
          </a:xfrm>
          <a:prstGeom prst="rect">
            <a:avLst/>
          </a:prstGeom>
        </p:spPr>
      </p:pic>
      <p:pic>
        <p:nvPicPr>
          <p:cNvPr id="27" name="Picture 2" descr="C:\Users\sopicha\Desktop\60x16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39" b="23351"/>
          <a:stretch/>
        </p:blipFill>
        <p:spPr bwMode="auto">
          <a:xfrm>
            <a:off x="2804363" y="3688764"/>
            <a:ext cx="2295941" cy="297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รูปภาพ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7" y="962189"/>
            <a:ext cx="3212826" cy="2165433"/>
          </a:xfrm>
          <a:prstGeom prst="rect">
            <a:avLst/>
          </a:prstGeom>
        </p:spPr>
      </p:pic>
      <p:sp>
        <p:nvSpPr>
          <p:cNvPr id="3" name="กล่องข้อความ 2">
            <a:extLst>
              <a:ext uri="{FF2B5EF4-FFF2-40B4-BE49-F238E27FC236}">
                <a16:creationId xmlns="" xmlns:a16="http://schemas.microsoft.com/office/drawing/2014/main" id="{5C526368-DBEE-4001-B7BE-4ECEFA39351B}"/>
              </a:ext>
            </a:extLst>
          </p:cNvPr>
          <p:cNvSpPr txBox="1"/>
          <p:nvPr/>
        </p:nvSpPr>
        <p:spPr>
          <a:xfrm>
            <a:off x="5415981" y="48497"/>
            <a:ext cx="3737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บ้านเมืองรวง ม.5 ต.แม่กรณ์ อ.เมืองเชียงราย จ.เชียงราย</a:t>
            </a:r>
          </a:p>
        </p:txBody>
      </p:sp>
      <p:sp>
        <p:nvSpPr>
          <p:cNvPr id="21" name="วงรี 20" descr="OTOP นวัตวิถี">
            <a:extLst>
              <a:ext uri="{FF2B5EF4-FFF2-40B4-BE49-F238E27FC236}">
                <a16:creationId xmlns="" xmlns:a16="http://schemas.microsoft.com/office/drawing/2014/main" id="{70C313B5-5FA0-4E3A-84F0-5C76731AA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049" y="38309"/>
            <a:ext cx="448750" cy="465870"/>
          </a:xfrm>
          <a:prstGeom prst="ellipse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4983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กล่องข้อความ 13">
            <a:extLst>
              <a:ext uri="{FF2B5EF4-FFF2-40B4-BE49-F238E27FC236}">
                <a16:creationId xmlns="" xmlns:a16="http://schemas.microsoft.com/office/drawing/2014/main" id="{E704BD69-7D43-4746-A01B-002E2672C22A}"/>
              </a:ext>
            </a:extLst>
          </p:cNvPr>
          <p:cNvSpPr txBox="1"/>
          <p:nvPr/>
        </p:nvSpPr>
        <p:spPr>
          <a:xfrm>
            <a:off x="7018024" y="2540051"/>
            <a:ext cx="1190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>
                <a:latin typeface="Angsana New" panose="02020603050405020304" pitchFamily="18" charset="-34"/>
                <a:cs typeface="Angsana New" panose="02020603050405020304" pitchFamily="18" charset="-34"/>
              </a:rPr>
              <a:t>- ป้ายทางเข้า</a:t>
            </a: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="" xmlns:a16="http://schemas.microsoft.com/office/drawing/2014/main" id="{1D1F4885-292D-4D6A-A399-99496093350E}"/>
              </a:ext>
            </a:extLst>
          </p:cNvPr>
          <p:cNvSpPr txBox="1"/>
          <p:nvPr/>
        </p:nvSpPr>
        <p:spPr>
          <a:xfrm>
            <a:off x="6903037" y="2850970"/>
            <a:ext cx="19626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Angsana New" panose="02020603050405020304" pitchFamily="18" charset="-34"/>
                <a:cs typeface="Angsana New" panose="02020603050405020304" pitchFamily="18" charset="-34"/>
              </a:rPr>
              <a:t>  -  จุดชมวิวสิงห์ปาร์ค</a:t>
            </a:r>
          </a:p>
        </p:txBody>
      </p:sp>
      <p:sp>
        <p:nvSpPr>
          <p:cNvPr id="16" name="กล่องข้อความ 15">
            <a:extLst>
              <a:ext uri="{FF2B5EF4-FFF2-40B4-BE49-F238E27FC236}">
                <a16:creationId xmlns="" xmlns:a16="http://schemas.microsoft.com/office/drawing/2014/main" id="{496F78C3-C95C-47C1-B5BE-C1878900E7F0}"/>
              </a:ext>
            </a:extLst>
          </p:cNvPr>
          <p:cNvSpPr txBox="1"/>
          <p:nvPr/>
        </p:nvSpPr>
        <p:spPr>
          <a:xfrm>
            <a:off x="6888741" y="3214772"/>
            <a:ext cx="13533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Angsana New" panose="02020603050405020304" pitchFamily="18" charset="-34"/>
                <a:cs typeface="Angsana New" panose="02020603050405020304" pitchFamily="18" charset="-34"/>
              </a:rPr>
              <a:t>  - สะพานไม้ไผ่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="" xmlns:a16="http://schemas.microsoft.com/office/drawing/2014/main" id="{D41C118D-7885-4A7F-A1DC-C2B32AFD5FD4}"/>
              </a:ext>
            </a:extLst>
          </p:cNvPr>
          <p:cNvSpPr txBox="1"/>
          <p:nvPr/>
        </p:nvSpPr>
        <p:spPr>
          <a:xfrm>
            <a:off x="6600403" y="2726855"/>
            <a:ext cx="35398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</a:t>
            </a:r>
          </a:p>
        </p:txBody>
      </p:sp>
      <p:sp>
        <p:nvSpPr>
          <p:cNvPr id="21" name="กล่องข้อความ 20">
            <a:extLst>
              <a:ext uri="{FF2B5EF4-FFF2-40B4-BE49-F238E27FC236}">
                <a16:creationId xmlns="" xmlns:a16="http://schemas.microsoft.com/office/drawing/2014/main" id="{B3C4D0EC-5E63-439C-9D75-29321C69FB72}"/>
              </a:ext>
            </a:extLst>
          </p:cNvPr>
          <p:cNvSpPr txBox="1"/>
          <p:nvPr/>
        </p:nvSpPr>
        <p:spPr>
          <a:xfrm>
            <a:off x="4535002" y="5963375"/>
            <a:ext cx="21688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Angsana New" panose="02020603050405020304" pitchFamily="18" charset="-34"/>
                <a:cs typeface="Angsana New" panose="02020603050405020304" pitchFamily="18" charset="-34"/>
              </a:rPr>
              <a:t>    การชงกาแฟแบบสวยงาม</a:t>
            </a: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="" xmlns:a16="http://schemas.microsoft.com/office/drawing/2014/main" id="{7BB0F6D4-BB36-41E3-BED2-E0CA9526FE6D}"/>
              </a:ext>
            </a:extLst>
          </p:cNvPr>
          <p:cNvSpPr txBox="1"/>
          <p:nvPr/>
        </p:nvSpPr>
        <p:spPr>
          <a:xfrm>
            <a:off x="7067585" y="5991422"/>
            <a:ext cx="16335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Angsana New" panose="02020603050405020304" pitchFamily="18" charset="-34"/>
                <a:cs typeface="Angsana New" panose="02020603050405020304" pitchFamily="18" charset="-34"/>
              </a:rPr>
              <a:t>   ปลูกสับปะรดสี</a:t>
            </a:r>
          </a:p>
        </p:txBody>
      </p:sp>
      <p:pic>
        <p:nvPicPr>
          <p:cNvPr id="23" name="รูปภาพ 22">
            <a:extLst>
              <a:ext uri="{FF2B5EF4-FFF2-40B4-BE49-F238E27FC236}">
                <a16:creationId xmlns="" xmlns:a16="http://schemas.microsoft.com/office/drawing/2014/main" id="{AD147F8D-BF9E-4661-B8F4-75E35DA373F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749" y="4384355"/>
            <a:ext cx="1373006" cy="1591926"/>
          </a:xfrm>
          <a:prstGeom prst="rect">
            <a:avLst/>
          </a:prstGeom>
        </p:spPr>
      </p:pic>
      <p:sp>
        <p:nvSpPr>
          <p:cNvPr id="25" name="กล่องข้อความ 24">
            <a:extLst>
              <a:ext uri="{FF2B5EF4-FFF2-40B4-BE49-F238E27FC236}">
                <a16:creationId xmlns="" xmlns:a16="http://schemas.microsoft.com/office/drawing/2014/main" id="{9B5B4C85-EC97-444C-AE48-7F7FBDD2FB32}"/>
              </a:ext>
            </a:extLst>
          </p:cNvPr>
          <p:cNvSpPr txBox="1"/>
          <p:nvPr/>
        </p:nvSpPr>
        <p:spPr>
          <a:xfrm>
            <a:off x="170050" y="3496157"/>
            <a:ext cx="4316262" cy="30623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๗. มี</a:t>
            </a:r>
            <a:r>
              <a:rPr lang="th-TH" sz="2500" dirty="0" err="1"/>
              <a:t>กิม</a:t>
            </a:r>
            <a:r>
              <a:rPr lang="th-TH" sz="2500" dirty="0"/>
              <a:t>มิค การนำเสนอ วิถีชนเผ่าอาข่าใกล้เมือง</a:t>
            </a: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="" xmlns:a16="http://schemas.microsoft.com/office/drawing/2014/main" id="{08D593EF-F32D-4659-8B1A-C7BE5DA4A2D9}"/>
              </a:ext>
            </a:extLst>
          </p:cNvPr>
          <p:cNvSpPr txBox="1"/>
          <p:nvPr/>
        </p:nvSpPr>
        <p:spPr>
          <a:xfrm>
            <a:off x="4628207" y="464454"/>
            <a:ext cx="4486310" cy="35394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๖. การจัดพื้นที่ให้น่าสนใจ</a:t>
            </a: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="" xmlns:a16="http://schemas.microsoft.com/office/drawing/2014/main" id="{AC0768A7-F35A-4445-9E8C-39D3D822B4BF}"/>
              </a:ext>
            </a:extLst>
          </p:cNvPr>
          <p:cNvSpPr txBox="1"/>
          <p:nvPr/>
        </p:nvSpPr>
        <p:spPr>
          <a:xfrm>
            <a:off x="4594279" y="4053738"/>
            <a:ext cx="4470587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 smtClean="0"/>
              <a:t>๘. </a:t>
            </a:r>
            <a:r>
              <a:rPr lang="th-TH" sz="2500" dirty="0"/>
              <a:t>การมีส่วนร่วมของลูกค้า</a:t>
            </a: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r>
              <a:rPr lang="th-TH" dirty="0"/>
              <a:t> </a:t>
            </a:r>
          </a:p>
          <a:p>
            <a:endParaRPr lang="th-TH" dirty="0"/>
          </a:p>
        </p:txBody>
      </p:sp>
      <p:pic>
        <p:nvPicPr>
          <p:cNvPr id="17" name="รูปภาพ 16">
            <a:extLst>
              <a:ext uri="{FF2B5EF4-FFF2-40B4-BE49-F238E27FC236}">
                <a16:creationId xmlns="" xmlns:a16="http://schemas.microsoft.com/office/drawing/2014/main" id="{2FD30073-42DD-420F-B12D-638A8DB35B4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606" y="4533412"/>
            <a:ext cx="1957280" cy="1718308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="" xmlns:a16="http://schemas.microsoft.com/office/drawing/2014/main" id="{47977DFF-33A7-4134-889D-F784214B4A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282"/>
          <a:stretch/>
        </p:blipFill>
        <p:spPr>
          <a:xfrm>
            <a:off x="304028" y="4533412"/>
            <a:ext cx="1983845" cy="1718308"/>
          </a:xfrm>
          <a:prstGeom prst="rect">
            <a:avLst/>
          </a:prstGeom>
        </p:spPr>
      </p:pic>
      <p:sp>
        <p:nvSpPr>
          <p:cNvPr id="10" name="กล่องข้อความ 9">
            <a:extLst>
              <a:ext uri="{FF2B5EF4-FFF2-40B4-BE49-F238E27FC236}">
                <a16:creationId xmlns="" xmlns:a16="http://schemas.microsoft.com/office/drawing/2014/main" id="{7364D153-D928-4D4D-AB4F-D602D7375088}"/>
              </a:ext>
            </a:extLst>
          </p:cNvPr>
          <p:cNvSpPr txBox="1"/>
          <p:nvPr/>
        </p:nvSpPr>
        <p:spPr>
          <a:xfrm>
            <a:off x="170050" y="215727"/>
            <a:ext cx="4316262" cy="29854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๕. นักเล่าเรื่อง</a:t>
            </a:r>
            <a:r>
              <a:rPr lang="th-TH" sz="2500" dirty="0" smtClean="0"/>
              <a:t>ชุมชน (ชื่อ-สกุล........................)</a:t>
            </a:r>
            <a:endParaRPr lang="th-TH" sz="2500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sz="1800" dirty="0"/>
          </a:p>
        </p:txBody>
      </p:sp>
      <p:pic>
        <p:nvPicPr>
          <p:cNvPr id="2" name="รูปภาพ 1">
            <a:extLst>
              <a:ext uri="{FF2B5EF4-FFF2-40B4-BE49-F238E27FC236}">
                <a16:creationId xmlns="" xmlns:a16="http://schemas.microsoft.com/office/drawing/2014/main" id="{809E62FA-5B2B-4AD1-B16C-DAA6051E50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210" y="853524"/>
            <a:ext cx="1907832" cy="1997446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="" xmlns:a16="http://schemas.microsoft.com/office/drawing/2014/main" id="{6706EFC1-FA9A-4117-9E22-8895E01E06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5907" y="849548"/>
            <a:ext cx="2028539" cy="2099125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4ABD2B87-D710-4CB2-A3ED-7953C3B0E07E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28" y="2427849"/>
            <a:ext cx="1760068" cy="1429008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21291EFA-C2E4-48CA-9C82-F472DE3AB4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1362" y="1008223"/>
            <a:ext cx="1748588" cy="1349219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67B2657C-D663-41C5-94CF-72748C90D6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808" y="876971"/>
            <a:ext cx="1748588" cy="1480471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55B0078B-7093-4B28-A199-7E294B2D96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13816" y="4384355"/>
            <a:ext cx="1633545" cy="1591926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="" xmlns:a16="http://schemas.microsoft.com/office/drawing/2014/main" id="{38B7F658-28C8-449A-916B-397D39374C21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593" y="4381984"/>
            <a:ext cx="1316752" cy="1633349"/>
          </a:xfrm>
          <a:prstGeom prst="rect">
            <a:avLst/>
          </a:prstGeom>
        </p:spPr>
      </p:pic>
      <p:sp>
        <p:nvSpPr>
          <p:cNvPr id="24" name="วงรี 23" descr="OTOP นวัตวิถี">
            <a:extLst>
              <a:ext uri="{FF2B5EF4-FFF2-40B4-BE49-F238E27FC236}">
                <a16:creationId xmlns="" xmlns:a16="http://schemas.microsoft.com/office/drawing/2014/main" id="{70C313B5-5FA0-4E3A-84F0-5C76731AA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79" y="-17208"/>
            <a:ext cx="448750" cy="465870"/>
          </a:xfrm>
          <a:prstGeom prst="ellipse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th-TH"/>
          </a:p>
        </p:txBody>
      </p:sp>
      <p:sp>
        <p:nvSpPr>
          <p:cNvPr id="26" name="กล่องข้อความ 2">
            <a:extLst>
              <a:ext uri="{FF2B5EF4-FFF2-40B4-BE49-F238E27FC236}">
                <a16:creationId xmlns="" xmlns:a16="http://schemas.microsoft.com/office/drawing/2014/main" id="{5C526368-DBEE-4001-B7BE-4ECEFA39351B}"/>
              </a:ext>
            </a:extLst>
          </p:cNvPr>
          <p:cNvSpPr txBox="1"/>
          <p:nvPr/>
        </p:nvSpPr>
        <p:spPr>
          <a:xfrm>
            <a:off x="5149206" y="46450"/>
            <a:ext cx="3737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บ้านเมืองรวง ม.5 ต.แม่กรณ์ อ.เมืองเชียงราย จ.เชียงราย</a:t>
            </a:r>
          </a:p>
        </p:txBody>
      </p:sp>
    </p:spTree>
    <p:extLst>
      <p:ext uri="{BB962C8B-B14F-4D97-AF65-F5344CB8AC3E}">
        <p14:creationId xmlns:p14="http://schemas.microsoft.com/office/powerpoint/2010/main" val="1058134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7200" y="3350211"/>
            <a:ext cx="258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 </a:t>
            </a:r>
            <a:r>
              <a:rPr kumimoji="0" 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rPr>
              <a:t> </a:t>
            </a: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3142" y="396163"/>
            <a:ext cx="3499337" cy="29238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NiramitIT๙" pitchFamily="2" charset="-34"/>
                <a:cs typeface="TH NiramitIT๙" pitchFamily="2" charset="-34"/>
              </a:rPr>
              <a:t>10 </a:t>
            </a:r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ใช้ภาษาถิ่นในการสื่อสาร</a:t>
            </a:r>
          </a:p>
          <a:p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 - ภาษาพื้นถิ่นภาคเหนือ  - ภาษาอาข่า</a:t>
            </a:r>
          </a:p>
          <a:p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 </a:t>
            </a: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r>
              <a:rPr lang="th-TH" dirty="0"/>
              <a:t/>
            </a:r>
            <a:br>
              <a:rPr lang="th-TH" dirty="0"/>
            </a:br>
            <a:r>
              <a:rPr lang="th-TH" dirty="0"/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7108" y="80566"/>
            <a:ext cx="5213114" cy="3016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9. การแต่งกาย</a:t>
            </a:r>
            <a:r>
              <a:rPr lang="th-TH" sz="2500" dirty="0" err="1">
                <a:latin typeface="TH NiramitIT๙" pitchFamily="2" charset="-34"/>
                <a:cs typeface="TH NiramitIT๙" pitchFamily="2" charset="-34"/>
              </a:rPr>
              <a:t>ตามอัต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ลักษณ์ (ชนเผ่า/ล้านนา)</a:t>
            </a:r>
          </a:p>
          <a:p>
            <a:endParaRPr lang="en-US" sz="2500" dirty="0">
              <a:effectLst/>
              <a:latin typeface="TH NiramitIT๙" pitchFamily="2" charset="-34"/>
              <a:ea typeface="Calibri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78965" y="3311267"/>
            <a:ext cx="5080229" cy="31085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>
                <a:latin typeface="TH NiramitIT๙" pitchFamily="2" charset="-34"/>
                <a:cs typeface="TH NiramitIT๙" pitchFamily="2" charset="-34"/>
              </a:rPr>
              <a:t>11. การแสดงฟ้อนเล็บ,รำอาข่า,โล้ชิงช้า,ชิงช้าสวรรค์</a:t>
            </a: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4" name="TextBox 23"/>
          <p:cNvSpPr txBox="1"/>
          <p:nvPr/>
        </p:nvSpPr>
        <p:spPr>
          <a:xfrm>
            <a:off x="5254008" y="3311267"/>
            <a:ext cx="3638471" cy="32470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12. จำนวนนักท่องเที่ยวเพิ่มขึ้น 1,183 คน/รายได้ </a:t>
            </a:r>
            <a:r>
              <a:rPr lang="en-US" sz="2200" dirty="0">
                <a:latin typeface="TH NiramitIT๙" pitchFamily="2" charset="-34"/>
                <a:cs typeface="TH NiramitIT๙" pitchFamily="2" charset="-34"/>
              </a:rPr>
              <a:t>232</a:t>
            </a:r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,</a:t>
            </a:r>
            <a:r>
              <a:rPr lang="en-US" sz="2200" dirty="0">
                <a:latin typeface="TH NiramitIT๙" pitchFamily="2" charset="-34"/>
                <a:cs typeface="TH NiramitIT๙" pitchFamily="2" charset="-34"/>
              </a:rPr>
              <a:t>200 </a:t>
            </a:r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บาท </a:t>
            </a:r>
          </a:p>
          <a:p>
            <a:r>
              <a:rPr lang="th-TH" sz="2500" dirty="0" smtClean="0">
                <a:latin typeface="TH NiramitIT๙" pitchFamily="2" charset="-34"/>
                <a:cs typeface="TH NiramitIT๙" pitchFamily="2" charset="-34"/>
              </a:rPr>
              <a:t>ผู้ประสานงาน นาง</a:t>
            </a:r>
            <a:r>
              <a:rPr lang="th-TH" sz="2500" dirty="0" err="1" smtClean="0">
                <a:latin typeface="TH NiramitIT๙" pitchFamily="2" charset="-34"/>
                <a:cs typeface="TH NiramitIT๙" pitchFamily="2" charset="-34"/>
              </a:rPr>
              <a:t>นฤทัย</a:t>
            </a:r>
            <a:r>
              <a:rPr lang="th-TH" sz="2500" dirty="0" smtClean="0">
                <a:latin typeface="TH NiramitIT๙" pitchFamily="2" charset="-34"/>
                <a:cs typeface="TH NiramitIT๙" pitchFamily="2" charset="-34"/>
              </a:rPr>
              <a:t>  ทักษิณ</a:t>
            </a:r>
            <a:endParaRPr lang="th-TH" sz="2500" dirty="0">
              <a:latin typeface="TH NiramitIT๙" pitchFamily="2" charset="-34"/>
              <a:cs typeface="TH NiramitIT๙" pitchFamily="2" charset="-34"/>
            </a:endParaRPr>
          </a:p>
          <a:p>
            <a:r>
              <a:rPr lang="th-TH" sz="2400" dirty="0" smtClean="0">
                <a:latin typeface="TH NiramitIT๙" pitchFamily="2" charset="-34"/>
                <a:cs typeface="TH NiramitIT๙" pitchFamily="2" charset="-34"/>
              </a:rPr>
              <a:t>โทร 081-9173130</a:t>
            </a:r>
            <a:endParaRPr lang="th-TH" sz="24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pic>
        <p:nvPicPr>
          <p:cNvPr id="21" name="รูปภาพ 2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63" y="396194"/>
            <a:ext cx="2537101" cy="2600758"/>
          </a:xfrm>
          <a:prstGeom prst="rect">
            <a:avLst/>
          </a:prstGeom>
        </p:spPr>
      </p:pic>
      <p:pic>
        <p:nvPicPr>
          <p:cNvPr id="22" name="รูปภาพ 2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663" y="438190"/>
            <a:ext cx="2435531" cy="2558762"/>
          </a:xfrm>
          <a:prstGeom prst="rect">
            <a:avLst/>
          </a:prstGeom>
        </p:spPr>
      </p:pic>
      <p:pic>
        <p:nvPicPr>
          <p:cNvPr id="28" name="รูปภาพ 2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659" y="1083563"/>
            <a:ext cx="1490646" cy="194017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110" y="1056776"/>
            <a:ext cx="1295627" cy="194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รูปภาพ 2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24" y="4121564"/>
            <a:ext cx="2606558" cy="2227515"/>
          </a:xfrm>
          <a:prstGeom prst="rect">
            <a:avLst/>
          </a:prstGeom>
        </p:spPr>
      </p:pic>
      <p:pic>
        <p:nvPicPr>
          <p:cNvPr id="30" name="รูปภาพ 2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27" y="4124305"/>
            <a:ext cx="2225197" cy="2224774"/>
          </a:xfrm>
          <a:prstGeom prst="rect">
            <a:avLst/>
          </a:prstGeom>
        </p:spPr>
      </p:pic>
      <p:pic>
        <p:nvPicPr>
          <p:cNvPr id="31" name="รูปภาพ 3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32" y="4865538"/>
            <a:ext cx="1544605" cy="1563014"/>
          </a:xfrm>
          <a:prstGeom prst="rect">
            <a:avLst/>
          </a:prstGeom>
        </p:spPr>
      </p:pic>
      <p:pic>
        <p:nvPicPr>
          <p:cNvPr id="32" name="รูปภาพ 3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26" y="4865538"/>
            <a:ext cx="1785884" cy="1563014"/>
          </a:xfrm>
          <a:prstGeom prst="rect">
            <a:avLst/>
          </a:prstGeom>
        </p:spPr>
      </p:pic>
      <p:sp>
        <p:nvSpPr>
          <p:cNvPr id="15" name="วงรี 14" descr="OTOP นวัตวิถี">
            <a:extLst>
              <a:ext uri="{FF2B5EF4-FFF2-40B4-BE49-F238E27FC236}">
                <a16:creationId xmlns="" xmlns:a16="http://schemas.microsoft.com/office/drawing/2014/main" id="{70C313B5-5FA0-4E3A-84F0-5C76731AA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176" y="0"/>
            <a:ext cx="448750" cy="465870"/>
          </a:xfrm>
          <a:prstGeom prst="ellipse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th-TH"/>
          </a:p>
        </p:txBody>
      </p:sp>
      <p:sp>
        <p:nvSpPr>
          <p:cNvPr id="16" name="กล่องข้อความ 2">
            <a:extLst>
              <a:ext uri="{FF2B5EF4-FFF2-40B4-BE49-F238E27FC236}">
                <a16:creationId xmlns="" xmlns:a16="http://schemas.microsoft.com/office/drawing/2014/main" id="{5C526368-DBEE-4001-B7BE-4ECEFA39351B}"/>
              </a:ext>
            </a:extLst>
          </p:cNvPr>
          <p:cNvSpPr txBox="1"/>
          <p:nvPr/>
        </p:nvSpPr>
        <p:spPr>
          <a:xfrm>
            <a:off x="5399824" y="46450"/>
            <a:ext cx="3737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บ้านเมืองรวง ม.5 ต.แม่กรณ์ อ.เมืองเชียงราย จ.เชียงราย</a:t>
            </a:r>
          </a:p>
        </p:txBody>
      </p:sp>
    </p:spTree>
    <p:extLst>
      <p:ext uri="{BB962C8B-B14F-4D97-AF65-F5344CB8AC3E}">
        <p14:creationId xmlns:p14="http://schemas.microsoft.com/office/powerpoint/2010/main" val="2990474923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212</Words>
  <Application>Microsoft Office PowerPoint</Application>
  <PresentationFormat>นำเสนอทางหน้าจอ (4:3)</PresentationFormat>
  <Paragraphs>78</Paragraphs>
  <Slides>3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sopicha</dc:creator>
  <cp:lastModifiedBy>ชูศักดิ์</cp:lastModifiedBy>
  <cp:revision>20</cp:revision>
  <cp:lastPrinted>2019-01-21T03:28:02Z</cp:lastPrinted>
  <dcterms:created xsi:type="dcterms:W3CDTF">2018-10-28T14:37:36Z</dcterms:created>
  <dcterms:modified xsi:type="dcterms:W3CDTF">2019-01-21T03:30:37Z</dcterms:modified>
</cp:coreProperties>
</file>