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3">
  <p:sldMasterIdLst>
    <p:sldMasterId id="2147483648" r:id="rId1"/>
    <p:sldMasterId id="2147483651" r:id="rId2"/>
    <p:sldMasterId id="2147483654" r:id="rId3"/>
  </p:sldMasterIdLst>
  <p:handoutMasterIdLst>
    <p:handoutMasterId r:id="rId17"/>
  </p:handoutMasterIdLst>
  <p:sldIdLst>
    <p:sldId id="263" r:id="rId4"/>
    <p:sldId id="316" r:id="rId5"/>
    <p:sldId id="317" r:id="rId6"/>
    <p:sldId id="318" r:id="rId7"/>
    <p:sldId id="363" r:id="rId8"/>
    <p:sldId id="328" r:id="rId9"/>
    <p:sldId id="334" r:id="rId10"/>
    <p:sldId id="337" r:id="rId11"/>
    <p:sldId id="340" r:id="rId12"/>
    <p:sldId id="350" r:id="rId13"/>
    <p:sldId id="359" r:id="rId14"/>
    <p:sldId id="362" r:id="rId15"/>
    <p:sldId id="364" r:id="rId16"/>
  </p:sldIdLst>
  <p:sldSz cx="9144000" cy="5143500" type="screen16x9"/>
  <p:notesSz cx="7053263" cy="9309100"/>
  <p:embeddedFontLst>
    <p:embeddedFont>
      <p:font typeface="Angsana New" pitchFamily="18" charset="-34"/>
      <p:regular r:id="rId18"/>
      <p:bold r:id="rId19"/>
      <p:italic r:id="rId20"/>
      <p:boldItalic r:id="rId21"/>
    </p:embeddedFont>
    <p:embeddedFont>
      <p:font typeface="TH Sarabun New" pitchFamily="34" charset="-34"/>
      <p:regular r:id="rId22"/>
      <p:bold r:id="rId23"/>
      <p:italic r:id="rId24"/>
      <p:boldItalic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JasmineUPC" pitchFamily="18" charset="-34"/>
      <p:regular r:id="rId30"/>
      <p:bold r:id="rId31"/>
      <p:italic r:id="rId32"/>
      <p:boldItalic r:id="rId33"/>
    </p:embeddedFont>
    <p:embeddedFont>
      <p:font typeface="Cordia New" pitchFamily="34" charset="-34"/>
      <p:regular r:id="rId34"/>
      <p:bold r:id="rId35"/>
      <p:italic r:id="rId36"/>
      <p:boldItalic r:id="rId37"/>
    </p:embeddedFont>
    <p:embeddedFont>
      <p:font typeface="Malgun Gothic" pitchFamily="34" charset="-127"/>
      <p:regular r:id="rId38"/>
      <p:bold r:id="rId39"/>
    </p:embeddedFont>
    <p:embeddedFont>
      <p:font typeface="BrowalliaUPC" pitchFamily="34" charset="-34"/>
      <p:regular r:id="rId40"/>
      <p:bold r:id="rId41"/>
      <p:italic r:id="rId42"/>
      <p:boldItalic r:id="rId43"/>
    </p:embeddedFont>
    <p:embeddedFont>
      <p:font typeface="Arial Unicode MS" pitchFamily="34" charset="-128"/>
      <p:regular r:id="rId44"/>
    </p:embeddedFont>
    <p:embeddedFont>
      <p:font typeface="TH SarabunPSK" pitchFamily="34" charset="-34"/>
      <p:regular r:id="rId45"/>
      <p:bold r:id="rId46"/>
      <p:italic r:id="rId47"/>
      <p:boldItalic r:id="rId4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32" userDrawn="1">
          <p15:clr>
            <a:srgbClr val="A4A3A4"/>
          </p15:clr>
        </p15:guide>
        <p15:guide id="2" pos="22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CCFFCC"/>
    <a:srgbClr val="99CC00"/>
    <a:srgbClr val="CCFF66"/>
    <a:srgbClr val="33CC33"/>
    <a:srgbClr val="FF9999"/>
    <a:srgbClr val="FF9966"/>
    <a:srgbClr val="FFCC00"/>
    <a:srgbClr val="CCFF33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1" autoAdjust="0"/>
    <p:restoredTop sz="94660"/>
  </p:normalViewPr>
  <p:slideViewPr>
    <p:cSldViewPr showGuides="1">
      <p:cViewPr>
        <p:scale>
          <a:sx n="99" d="100"/>
          <a:sy n="99" d="100"/>
        </p:scale>
        <p:origin x="-570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5850" y="108"/>
      </p:cViewPr>
      <p:guideLst>
        <p:guide orient="horz" pos="2932"/>
        <p:guide pos="22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font" Target="fonts/font25.fntdata"/><Relationship Id="rId47" Type="http://schemas.openxmlformats.org/officeDocument/2006/relationships/font" Target="fonts/font30.fntdata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46" Type="http://schemas.openxmlformats.org/officeDocument/2006/relationships/font" Target="fonts/font2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font" Target="fonts/font23.fntdata"/><Relationship Id="rId45" Type="http://schemas.openxmlformats.org/officeDocument/2006/relationships/font" Target="fonts/font28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font" Target="fonts/font27.fntdata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font" Target="fonts/font26.fntdata"/><Relationship Id="rId48" Type="http://schemas.openxmlformats.org/officeDocument/2006/relationships/font" Target="fonts/font31.fntdata"/><Relationship Id="rId8" Type="http://schemas.openxmlformats.org/officeDocument/2006/relationships/slide" Target="slides/slide5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69452B2B-0BBC-4845-BD5C-6186374697E3}" type="datetimeFigureOut">
              <a:rPr lang="ko-KR" altLang="en-US" smtClean="0"/>
              <a:t>2022-12-13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242153E3-D943-4A51-8AD5-41FA50EBC5B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95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/>
          <p:cNvSpPr>
            <a:spLocks noGrp="1"/>
          </p:cNvSpPr>
          <p:nvPr>
            <p:ph type="title" hasCustomPrompt="1"/>
          </p:nvPr>
        </p:nvSpPr>
        <p:spPr>
          <a:xfrm>
            <a:off x="0" y="627534"/>
            <a:ext cx="9144000" cy="533308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PPT TEMPLATES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xmlns="" id="{B3F0AB86-7940-4230-BC06-4EF20DC497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1203598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baseline="0">
                <a:solidFill>
                  <a:schemeClr val="tx1"/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</a:t>
            </a:r>
          </a:p>
          <a:p>
            <a:pPr lvl="0"/>
            <a:r>
              <a:rPr lang="en-US" altLang="ko-KR" dirty="0"/>
              <a:t>OF YOUR PRESENTATION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0461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KBM-정애\014-Fullppt\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54" y="451443"/>
            <a:ext cx="3282039" cy="327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1363708" y="584771"/>
            <a:ext cx="2991584" cy="20767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143454" y="1295867"/>
            <a:ext cx="3055840" cy="22313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48149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1" name="Picture 4" descr="D:\KBM-정애\014-Fullppt\PNG이미지\노트북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99742"/>
            <a:ext cx="3600400" cy="1831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753800" y="2764640"/>
            <a:ext cx="1711407" cy="12496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09982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-1"/>
            <a:ext cx="9144000" cy="27162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20241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48178" y="557440"/>
            <a:ext cx="2592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12448" y="557440"/>
            <a:ext cx="2592000" cy="40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3280313" y="557440"/>
            <a:ext cx="2592000" cy="4032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8208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059900" y="1"/>
            <a:ext cx="30242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572100" y="2571750"/>
            <a:ext cx="151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3059900" y="2571750"/>
            <a:ext cx="1512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6476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26012" y="540000"/>
            <a:ext cx="1728192" cy="40370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53804" y="540000"/>
            <a:ext cx="1728192" cy="40370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298220" y="540000"/>
            <a:ext cx="1728192" cy="40370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6261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-1"/>
            <a:ext cx="9144000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69120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그림 개체 틀 5">
            <a:extLst>
              <a:ext uri="{FF2B5EF4-FFF2-40B4-BE49-F238E27FC236}">
                <a16:creationId xmlns:a16="http://schemas.microsoft.com/office/drawing/2014/main" xmlns="" id="{C7304401-68B8-4E0E-A9DB-540B76DF928B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563888" y="638650"/>
            <a:ext cx="4320480" cy="4504851"/>
          </a:xfrm>
          <a:custGeom>
            <a:avLst/>
            <a:gdLst>
              <a:gd name="connsiteX0" fmla="*/ 2160240 w 4320480"/>
              <a:gd name="connsiteY0" fmla="*/ 0 h 4504851"/>
              <a:gd name="connsiteX1" fmla="*/ 4320480 w 4320480"/>
              <a:gd name="connsiteY1" fmla="*/ 4504851 h 4504851"/>
              <a:gd name="connsiteX2" fmla="*/ 0 w 4320480"/>
              <a:gd name="connsiteY2" fmla="*/ 4504851 h 4504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20480" h="4504851">
                <a:moveTo>
                  <a:pt x="2160240" y="0"/>
                </a:moveTo>
                <a:lnTo>
                  <a:pt x="4320480" y="4504851"/>
                </a:lnTo>
                <a:lnTo>
                  <a:pt x="0" y="45048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xmlns="" id="{D2ABAD60-FE41-4786-B9AF-4454375D2129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635630" y="1"/>
            <a:ext cx="3508370" cy="4339267"/>
          </a:xfrm>
          <a:custGeom>
            <a:avLst/>
            <a:gdLst>
              <a:gd name="connsiteX0" fmla="*/ 0 w 3508370"/>
              <a:gd name="connsiteY0" fmla="*/ 0 h 4339267"/>
              <a:gd name="connsiteX1" fmla="*/ 3508370 w 3508370"/>
              <a:gd name="connsiteY1" fmla="*/ 0 h 4339267"/>
              <a:gd name="connsiteX2" fmla="*/ 3504823 w 3508370"/>
              <a:gd name="connsiteY2" fmla="*/ 1594801 h 4339267"/>
              <a:gd name="connsiteX3" fmla="*/ 2097974 w 3508370"/>
              <a:gd name="connsiteY3" fmla="*/ 4339267 h 433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8370" h="4339267">
                <a:moveTo>
                  <a:pt x="0" y="0"/>
                </a:moveTo>
                <a:lnTo>
                  <a:pt x="3508370" y="0"/>
                </a:lnTo>
                <a:cubicBezTo>
                  <a:pt x="3507188" y="531600"/>
                  <a:pt x="3506005" y="1063201"/>
                  <a:pt x="3504823" y="1594801"/>
                </a:cubicBezTo>
                <a:lnTo>
                  <a:pt x="2097974" y="43392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72180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5076056" cy="51435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57298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45239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3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mond 10"/>
          <p:cNvSpPr/>
          <p:nvPr userDrawn="1"/>
        </p:nvSpPr>
        <p:spPr>
          <a:xfrm rot="10800000">
            <a:off x="3222000" y="3337155"/>
            <a:ext cx="2700000" cy="1806344"/>
          </a:xfrm>
          <a:custGeom>
            <a:avLst/>
            <a:gdLst/>
            <a:ahLst/>
            <a:cxnLst/>
            <a:rect l="l" t="t" r="r" b="b"/>
            <a:pathLst>
              <a:path w="2700000" h="1806344">
                <a:moveTo>
                  <a:pt x="456344" y="0"/>
                </a:moveTo>
                <a:lnTo>
                  <a:pt x="2243656" y="0"/>
                </a:lnTo>
                <a:lnTo>
                  <a:pt x="2700000" y="456344"/>
                </a:lnTo>
                <a:lnTo>
                  <a:pt x="1350000" y="1806344"/>
                </a:lnTo>
                <a:lnTo>
                  <a:pt x="0" y="456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" name="Isosceles Triangle 4"/>
          <p:cNvSpPr/>
          <p:nvPr userDrawn="1"/>
        </p:nvSpPr>
        <p:spPr>
          <a:xfrm rot="10800000">
            <a:off x="3746892" y="0"/>
            <a:ext cx="1650216" cy="812260"/>
          </a:xfrm>
          <a:prstGeom prst="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6" name="Isosceles Triangle 5"/>
          <p:cNvSpPr/>
          <p:nvPr userDrawn="1"/>
        </p:nvSpPr>
        <p:spPr>
          <a:xfrm rot="10800000">
            <a:off x="4041648" y="99959"/>
            <a:ext cx="1060704" cy="55436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xmlns="" id="{8E48000A-B218-4CCF-8C0E-D9ACDAFA26B8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312000" y="3430238"/>
            <a:ext cx="2520000" cy="1713262"/>
          </a:xfrm>
          <a:custGeom>
            <a:avLst/>
            <a:gdLst>
              <a:gd name="connsiteX0" fmla="*/ 1260000 w 2520000"/>
              <a:gd name="connsiteY0" fmla="*/ 0 h 1713262"/>
              <a:gd name="connsiteX1" fmla="*/ 2520000 w 2520000"/>
              <a:gd name="connsiteY1" fmla="*/ 1260000 h 1713262"/>
              <a:gd name="connsiteX2" fmla="*/ 2066250 w 2520000"/>
              <a:gd name="connsiteY2" fmla="*/ 1713262 h 1713262"/>
              <a:gd name="connsiteX3" fmla="*/ 439730 w 2520000"/>
              <a:gd name="connsiteY3" fmla="*/ 1706453 h 1713262"/>
              <a:gd name="connsiteX4" fmla="*/ 0 w 2520000"/>
              <a:gd name="connsiteY4" fmla="*/ 1260000 h 1713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0000" h="1713262">
                <a:moveTo>
                  <a:pt x="1260000" y="0"/>
                </a:moveTo>
                <a:lnTo>
                  <a:pt x="2520000" y="1260000"/>
                </a:lnTo>
                <a:lnTo>
                  <a:pt x="2066250" y="1713262"/>
                </a:lnTo>
                <a:lnTo>
                  <a:pt x="439730" y="1706453"/>
                </a:lnTo>
                <a:lnTo>
                  <a:pt x="0" y="1260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653058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3" name="Rounded Rectangle 12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Rounded Rectangle 15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Half Frame 16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560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11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9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BC11522-CAF5-4568-A3C5-88D2C06EF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B9197-B680-4E87-B5BF-C4170E80333D}" type="datetimeFigureOut">
              <a:rPr lang="en-US" smtClean="0"/>
              <a:t>12/13/2022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8F6CFFD-791A-4899-951B-051ED17F5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9BEB8BC-6F50-4453-90E1-F6C29B9D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ADEC-24F1-4667-BC01-B5B6A9B99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988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4610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503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01257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71550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3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mond 10"/>
          <p:cNvSpPr/>
          <p:nvPr userDrawn="1"/>
        </p:nvSpPr>
        <p:spPr>
          <a:xfrm>
            <a:off x="3203848" y="-2322"/>
            <a:ext cx="2700000" cy="1806344"/>
          </a:xfrm>
          <a:custGeom>
            <a:avLst/>
            <a:gdLst/>
            <a:ahLst/>
            <a:cxnLst/>
            <a:rect l="l" t="t" r="r" b="b"/>
            <a:pathLst>
              <a:path w="2700000" h="1806344">
                <a:moveTo>
                  <a:pt x="456344" y="0"/>
                </a:moveTo>
                <a:lnTo>
                  <a:pt x="2243656" y="0"/>
                </a:lnTo>
                <a:lnTo>
                  <a:pt x="2700000" y="456344"/>
                </a:lnTo>
                <a:lnTo>
                  <a:pt x="1350000" y="1806344"/>
                </a:lnTo>
                <a:lnTo>
                  <a:pt x="0" y="4563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" name="Isosceles Triangle 4"/>
          <p:cNvSpPr/>
          <p:nvPr userDrawn="1"/>
        </p:nvSpPr>
        <p:spPr>
          <a:xfrm>
            <a:off x="3746892" y="4331240"/>
            <a:ext cx="1650216" cy="812260"/>
          </a:xfrm>
          <a:prstGeom prst="triangl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6" name="Isosceles Triangle 5"/>
          <p:cNvSpPr/>
          <p:nvPr userDrawn="1"/>
        </p:nvSpPr>
        <p:spPr>
          <a:xfrm>
            <a:off x="4041648" y="4493810"/>
            <a:ext cx="1060704" cy="55436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xmlns="" id="{28FC5FB3-D739-474A-9148-1ABF4FC27690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293848" y="1"/>
            <a:ext cx="2520000" cy="1711155"/>
          </a:xfrm>
          <a:custGeom>
            <a:avLst/>
            <a:gdLst>
              <a:gd name="connsiteX0" fmla="*/ 442968 w 2520000"/>
              <a:gd name="connsiteY0" fmla="*/ 0 h 1711155"/>
              <a:gd name="connsiteX1" fmla="*/ 985757 w 2520000"/>
              <a:gd name="connsiteY1" fmla="*/ 0 h 1711155"/>
              <a:gd name="connsiteX2" fmla="*/ 2080270 w 2520000"/>
              <a:gd name="connsiteY2" fmla="*/ 4702 h 1711155"/>
              <a:gd name="connsiteX3" fmla="*/ 2520000 w 2520000"/>
              <a:gd name="connsiteY3" fmla="*/ 451155 h 1711155"/>
              <a:gd name="connsiteX4" fmla="*/ 1260000 w 2520000"/>
              <a:gd name="connsiteY4" fmla="*/ 1711155 h 1711155"/>
              <a:gd name="connsiteX5" fmla="*/ 0 w 2520000"/>
              <a:gd name="connsiteY5" fmla="*/ 451155 h 171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000" h="1711155">
                <a:moveTo>
                  <a:pt x="442968" y="0"/>
                </a:moveTo>
                <a:lnTo>
                  <a:pt x="985757" y="0"/>
                </a:lnTo>
                <a:lnTo>
                  <a:pt x="2080270" y="4702"/>
                </a:lnTo>
                <a:lnTo>
                  <a:pt x="2520000" y="451155"/>
                </a:lnTo>
                <a:lnTo>
                  <a:pt x="1260000" y="1711155"/>
                </a:lnTo>
                <a:lnTo>
                  <a:pt x="0" y="4511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39455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565878" y="1176692"/>
            <a:ext cx="1871760" cy="30512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612855" y="1176061"/>
            <a:ext cx="1871760" cy="30512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659832" y="1175430"/>
            <a:ext cx="1871760" cy="30512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706810" y="1174799"/>
            <a:ext cx="1871760" cy="30512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825475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66407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872452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919429" y="1320085"/>
            <a:ext cx="1352567" cy="135256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4974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216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  <p:sldLayoutId id="2147483676" r:id="rId3"/>
    <p:sldLayoutId id="2147483678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415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7" r:id="rId3"/>
    <p:sldLayoutId id="2147483671" r:id="rId4"/>
    <p:sldLayoutId id="2147483658" r:id="rId5"/>
    <p:sldLayoutId id="2147483659" r:id="rId6"/>
    <p:sldLayoutId id="2147483673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75" r:id="rId15"/>
    <p:sldLayoutId id="2147483674" r:id="rId16"/>
    <p:sldLayoutId id="2147483677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2709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 plant in a pot&#10;&#10;Description automatically generated with medium confidence">
            <a:extLst>
              <a:ext uri="{FF2B5EF4-FFF2-40B4-BE49-F238E27FC236}">
                <a16:creationId xmlns:a16="http://schemas.microsoft.com/office/drawing/2014/main" xmlns="" id="{740362F3-39D0-4A50-8D15-93DFC7072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146" y="6898058"/>
            <a:ext cx="7715250" cy="5143500"/>
          </a:xfrm>
          <a:prstGeom prst="rect">
            <a:avLst/>
          </a:prstGeom>
          <a:noFill/>
        </p:spPr>
      </p:pic>
      <p:sp>
        <p:nvSpPr>
          <p:cNvPr id="10" name="Graphic 4">
            <a:extLst>
              <a:ext uri="{FF2B5EF4-FFF2-40B4-BE49-F238E27FC236}">
                <a16:creationId xmlns:a16="http://schemas.microsoft.com/office/drawing/2014/main" xmlns="" id="{73A64728-372E-43FA-BF64-4277348356C8}"/>
              </a:ext>
            </a:extLst>
          </p:cNvPr>
          <p:cNvSpPr txBox="1"/>
          <p:nvPr/>
        </p:nvSpPr>
        <p:spPr>
          <a:xfrm>
            <a:off x="1445896" y="3524280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th-TH" altLang="ko-KR" sz="2400" b="1" dirty="0">
                <a:solidFill>
                  <a:schemeClr val="accent5"/>
                </a:solidFill>
                <a:latin typeface="Chulabhorn Likit Text Light" pitchFamily="2" charset="-34"/>
                <a:cs typeface="Chulabhorn Likit Text Light" pitchFamily="2" charset="-34"/>
              </a:rPr>
              <a:t>สำนักงานพัฒนาชุมชนอำเภอ...................</a:t>
            </a:r>
            <a:endParaRPr lang="ko-KR" altLang="en-US" sz="2400" b="1" dirty="0">
              <a:solidFill>
                <a:schemeClr val="accent5"/>
              </a:solidFill>
              <a:latin typeface="Chulabhorn Likit Text Light" pitchFamily="2" charset="-34"/>
              <a:cs typeface="Chulabhorn Likit Text Light" pitchFamily="2" charset="-34"/>
            </a:endParaRPr>
          </a:p>
        </p:txBody>
      </p:sp>
      <p:sp>
        <p:nvSpPr>
          <p:cNvPr id="9" name="Graphic 4">
            <a:extLst>
              <a:ext uri="{FF2B5EF4-FFF2-40B4-BE49-F238E27FC236}">
                <a16:creationId xmlns:a16="http://schemas.microsoft.com/office/drawing/2014/main" xmlns="" id="{73A64728-372E-43FA-BF64-4277348356C8}"/>
              </a:ext>
            </a:extLst>
          </p:cNvPr>
          <p:cNvSpPr txBox="1"/>
          <p:nvPr/>
        </p:nvSpPr>
        <p:spPr>
          <a:xfrm>
            <a:off x="1525445" y="1025173"/>
            <a:ext cx="61242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รายงานประเด็นติดตาม สนับสนุน </a:t>
            </a:r>
          </a:p>
          <a:p>
            <a:pPr algn="ctr"/>
            <a:r>
              <a:rPr lang="th-TH" sz="36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การดำเนินงานพัฒนาชุมชน </a:t>
            </a:r>
          </a:p>
          <a:p>
            <a:pPr algn="ctr"/>
            <a:r>
              <a:rPr lang="th-TH" sz="28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................................</a:t>
            </a:r>
            <a:br>
              <a:rPr lang="th-TH" sz="28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</a:br>
            <a:r>
              <a:rPr lang="th-TH" sz="2800" b="1" dirty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ประจำเดือน </a:t>
            </a:r>
            <a:r>
              <a:rPr lang="th-TH" sz="2800" b="1" dirty="0" smtClean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ธันวาคม </a:t>
            </a:r>
            <a:r>
              <a:rPr lang="en-US" sz="2800" b="1" dirty="0" smtClean="0">
                <a:solidFill>
                  <a:srgbClr val="002060"/>
                </a:solidFill>
                <a:latin typeface="TH Sarabun New" pitchFamily="34" charset="-34"/>
                <a:cs typeface="TH Sarabun New" pitchFamily="34" charset="-34"/>
              </a:rPr>
              <a:t>2565</a:t>
            </a:r>
            <a:endParaRPr lang="th-TH" sz="2800" b="1" dirty="0">
              <a:solidFill>
                <a:srgbClr val="00206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xmlns="" id="{51709447-7CED-4374-9EA4-F40126B118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428"/>
            <a:ext cx="1061845" cy="1061845"/>
          </a:xfrm>
          <a:prstGeom prst="rect">
            <a:avLst/>
          </a:prstGeom>
        </p:spPr>
      </p:pic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xmlns="" id="{8DBBBCF9-8F65-1A61-6EA3-4F910AB795D5}"/>
              </a:ext>
            </a:extLst>
          </p:cNvPr>
          <p:cNvGrpSpPr/>
          <p:nvPr/>
        </p:nvGrpSpPr>
        <p:grpSpPr>
          <a:xfrm>
            <a:off x="827584" y="3939902"/>
            <a:ext cx="7899072" cy="985320"/>
            <a:chOff x="827584" y="3939902"/>
            <a:chExt cx="7899072" cy="985320"/>
          </a:xfrm>
        </p:grpSpPr>
        <p:pic>
          <p:nvPicPr>
            <p:cNvPr id="6" name="Picture 31">
              <a:extLst>
                <a:ext uri="{FF2B5EF4-FFF2-40B4-BE49-F238E27FC236}">
                  <a16:creationId xmlns:a16="http://schemas.microsoft.com/office/drawing/2014/main" xmlns="" id="{47AEE814-1E0B-6102-3F8D-5ABC8B778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7584" y="3939902"/>
              <a:ext cx="1361182" cy="962683"/>
            </a:xfrm>
            <a:prstGeom prst="rect">
              <a:avLst/>
            </a:prstGeom>
          </p:spPr>
        </p:pic>
        <p:sp>
          <p:nvSpPr>
            <p:cNvPr id="8" name="TextBox 32">
              <a:extLst>
                <a:ext uri="{FF2B5EF4-FFF2-40B4-BE49-F238E27FC236}">
                  <a16:creationId xmlns:a16="http://schemas.microsoft.com/office/drawing/2014/main" xmlns="" id="{40D73944-0935-121E-F7C7-45F135538EFF}"/>
                </a:ext>
              </a:extLst>
            </p:cNvPr>
            <p:cNvSpPr txBox="1"/>
            <p:nvPr/>
          </p:nvSpPr>
          <p:spPr>
            <a:xfrm>
              <a:off x="2177884" y="4204094"/>
              <a:ext cx="6548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th-TH" sz="2400" b="1" dirty="0">
                  <a:solidFill>
                    <a:srgbClr val="002060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ปี กรมการพัฒนาชุมชน  สร้างสรรค์ชุมชน สร้างคน สร้างชาติ</a:t>
              </a:r>
            </a:p>
          </p:txBody>
        </p:sp>
        <p:sp>
          <p:nvSpPr>
            <p:cNvPr id="11" name="TextBox 35">
              <a:extLst>
                <a:ext uri="{FF2B5EF4-FFF2-40B4-BE49-F238E27FC236}">
                  <a16:creationId xmlns:a16="http://schemas.microsoft.com/office/drawing/2014/main" xmlns="" id="{B51EF051-3D60-9BFD-2A5E-970E494F7AC3}"/>
                </a:ext>
              </a:extLst>
            </p:cNvPr>
            <p:cNvSpPr txBox="1"/>
            <p:nvPr/>
          </p:nvSpPr>
          <p:spPr>
            <a:xfrm>
              <a:off x="2188766" y="4566726"/>
              <a:ext cx="6090920" cy="358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th-TH" sz="2000" b="1" spc="-8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เศรษฐกิจฐานรากมั่นคง </a:t>
              </a:r>
              <a:r>
                <a:rPr lang="th-TH" sz="2000" b="1" spc="-8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ชุมชนเข้มแข็ง</a:t>
              </a:r>
              <a:r>
                <a:rPr lang="th-TH" sz="2000" b="1" spc="-6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อย่าง</a:t>
              </a:r>
              <a:r>
                <a:rPr lang="th-TH" sz="2000" b="1" spc="-6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ยั่งยืน ด้วยหลักปรัชญาของเศรษฐกิจพอเพียง</a:t>
              </a:r>
            </a:p>
          </p:txBody>
        </p:sp>
      </p:grpSp>
      <p:pic>
        <p:nvPicPr>
          <p:cNvPr id="16" name="Picture 41">
            <a:extLst>
              <a:ext uri="{FF2B5EF4-FFF2-40B4-BE49-F238E27FC236}">
                <a16:creationId xmlns:a16="http://schemas.microsoft.com/office/drawing/2014/main" xmlns="" id="{63A37B08-C58A-A2F7-5D0A-D6B0372DB7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82019"/>
            <a:ext cx="2520280" cy="69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xmlns="" id="{A1821920-4907-48C5-B98D-3589998F64FA}"/>
              </a:ext>
            </a:extLst>
          </p:cNvPr>
          <p:cNvSpPr txBox="1"/>
          <p:nvPr/>
        </p:nvSpPr>
        <p:spPr>
          <a:xfrm>
            <a:off x="467796" y="181998"/>
            <a:ext cx="8066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การดำเนินงานกองทุนพัฒนาบทบาทสตรี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5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rgbClr val="CCFFCC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85750" algn="l"/>
              </a:tabLst>
            </a:pPr>
            <a:r>
              <a:rPr lang="th-TH" sz="1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การดำเนินโครงการ/กิจกรรม.................................................................................................................................</a:t>
            </a:r>
            <a:endParaRPr lang="en-US" sz="1600" b="1" dirty="0"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1530350" algn="l"/>
              </a:tabLst>
            </a:pP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กิจกรรม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4043305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xmlns="" id="{A1821920-4907-48C5-B98D-3589998F64FA}"/>
              </a:ext>
            </a:extLst>
          </p:cNvPr>
          <p:cNvSpPr txBox="1"/>
          <p:nvPr/>
        </p:nvSpPr>
        <p:spPr>
          <a:xfrm>
            <a:off x="467796" y="258202"/>
            <a:ext cx="8066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6</a:t>
            </a:r>
            <a:r>
              <a:rPr lang="th-TH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.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การขับเคลื่อนงาน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Flagship "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ตำบลเข้มแข็ง ตามหลักปรัชญาของเศรษฐกิจพอเพียง"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6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85750" algn="l"/>
              </a:tabLst>
            </a:pPr>
            <a:r>
              <a:rPr lang="th-TH" sz="1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การดำเนินโครงการ/กิจกรรม.................................................................................................................................</a:t>
            </a:r>
            <a:endParaRPr lang="en-US" sz="1600" b="1" dirty="0"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285750" algn="l"/>
              </a:tabLst>
            </a:pP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กิจกรรม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435882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xmlns="" id="{A1821920-4907-48C5-B98D-3589998F64FA}"/>
              </a:ext>
            </a:extLst>
          </p:cNvPr>
          <p:cNvSpPr txBox="1"/>
          <p:nvPr/>
        </p:nvSpPr>
        <p:spPr>
          <a:xfrm>
            <a:off x="609902" y="123478"/>
            <a:ext cx="8066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1.1 การขับเคลื่อนการน้อมนำแนวพระราชดำริของสมเด็จพระ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กนิษฐาธิ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ราชเจ้า กรมสมเด็จพระเทพรัตนราชสุดาฯ 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สยาม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บรมราชกุมารี สร้างความมั่นคงทางอาหารสู่ปฏิบัติการ ๙๐ วัน   ปลูกผักสวนครัว เพื่อสร้างความมั่นคงทางอาหาร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7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85750" algn="l"/>
              </a:tabLst>
            </a:pPr>
            <a:r>
              <a:rPr lang="th-TH" sz="16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1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การดำเนินโครงการ/กิจกรรม.................................................................................................................................</a:t>
            </a:r>
            <a:endParaRPr lang="en-US" sz="1600" b="1" dirty="0"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285750" algn="l"/>
              </a:tabLst>
            </a:pP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กิจกรรม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347228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xmlns="" id="{A1821920-4907-48C5-B98D-3589998F64FA}"/>
              </a:ext>
            </a:extLst>
          </p:cNvPr>
          <p:cNvSpPr txBox="1"/>
          <p:nvPr/>
        </p:nvSpPr>
        <p:spPr>
          <a:xfrm>
            <a:off x="467544" y="258202"/>
            <a:ext cx="8066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1.2 การดำเนินการเนื่องในวันดินโลก (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World Soil Day 2022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7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85750" algn="l"/>
              </a:tabLst>
            </a:pPr>
            <a:r>
              <a:rPr lang="th-TH" sz="1600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1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การดำเนินโครงการ/กิจกรรม.................................................................................................................................</a:t>
            </a:r>
            <a:endParaRPr lang="en-US" sz="1600" b="1" dirty="0"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 algn="thaiDist">
              <a:tabLst>
                <a:tab pos="285750" algn="l"/>
              </a:tabLst>
            </a:pP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กิจกรรม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1988930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A4EC9ADB-ACF5-BD6E-AF7D-4C4566274257}"/>
              </a:ext>
            </a:extLst>
          </p:cNvPr>
          <p:cNvSpPr/>
          <p:nvPr/>
        </p:nvSpPr>
        <p:spPr>
          <a:xfrm>
            <a:off x="1259632" y="2499742"/>
            <a:ext cx="7560840" cy="2520280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75116"/>
            <a:ext cx="8892480" cy="884466"/>
          </a:xfrm>
        </p:spPr>
        <p:txBody>
          <a:bodyPr/>
          <a:lstStyle/>
          <a:p>
            <a:pPr algn="ctr"/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ประเด็นติดตาม สนับสนุน การดำเนินงานพัฒนาชุมชน </a:t>
            </a:r>
            <a:r>
              <a:rPr lang="th-TH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ประจำเดือนธันวาคม </a:t>
            </a:r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พ.ศ.256</a:t>
            </a:r>
            <a:r>
              <a:rPr lang="en-US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5</a:t>
            </a:r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/>
            </a:r>
            <a:b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</a:br>
            <a:r>
              <a:rPr lang="th-TH" sz="1800" b="1" dirty="0">
                <a:latin typeface="TH SarabunPSK" pitchFamily="34" charset="-34"/>
                <a:cs typeface="TH SarabunPSK" pitchFamily="34" charset="-34"/>
              </a:rPr>
              <a:t>ประเด็นการตรวจราชการของผู้ตรวจราชการกรมการพัฒนาชุมชน</a:t>
            </a: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sz="1600" dirty="0">
                <a:latin typeface="TH SarabunPSK" pitchFamily="34" charset="-34"/>
                <a:cs typeface="TH SarabunPSK" pitchFamily="34" charset="-34"/>
              </a:rPr>
            </a:br>
            <a:endParaRPr lang="ko-KR" altLang="en-US" sz="1800" dirty="0">
              <a:latin typeface="Chulabhorn Likit Text Light" pitchFamily="2" charset="-34"/>
              <a:cs typeface="Chulabhorn Likit Text Light" pitchFamily="2" charset="-34"/>
            </a:endParaRPr>
          </a:p>
        </p:txBody>
      </p:sp>
      <p:sp>
        <p:nvSpPr>
          <p:cNvPr id="49" name="Pentagon 48"/>
          <p:cNvSpPr/>
          <p:nvPr/>
        </p:nvSpPr>
        <p:spPr>
          <a:xfrm>
            <a:off x="321461" y="843558"/>
            <a:ext cx="967422" cy="1438728"/>
          </a:xfrm>
          <a:prstGeom prst="homePlate">
            <a:avLst>
              <a:gd name="adj" fmla="val 54918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4" name="Rectangle 2"/>
          <p:cNvSpPr/>
          <p:nvPr/>
        </p:nvSpPr>
        <p:spPr>
          <a:xfrm>
            <a:off x="1259632" y="827296"/>
            <a:ext cx="7560840" cy="1600438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502569" y="1454467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th-TH" altLang="ko-KR" sz="28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0" name="TextBox 10"/>
          <p:cNvSpPr txBox="1"/>
          <p:nvPr/>
        </p:nvSpPr>
        <p:spPr bwMode="auto">
          <a:xfrm>
            <a:off x="1778675" y="827296"/>
            <a:ext cx="6825773" cy="160043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1.1 การบริหารงานโครงการ “ผ้าไทยใส่ให้สนุก” ตามพระดำริสมเด็จพระเจ้าลูกเธอ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เจ้าฟ้าสิริ</a:t>
            </a:r>
            <a:r>
              <a:rPr lang="th-TH" sz="1400" b="1" dirty="0" err="1">
                <a:latin typeface="TH SarabunPSK" pitchFamily="34" charset="-34"/>
                <a:cs typeface="TH SarabunPSK" pitchFamily="34" charset="-34"/>
              </a:rPr>
              <a:t>วัณณว</a:t>
            </a:r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รี นารีรัต</a:t>
            </a:r>
            <a:r>
              <a:rPr lang="th-TH" sz="1400" b="1" dirty="0" err="1">
                <a:latin typeface="TH SarabunPSK" pitchFamily="34" charset="-34"/>
                <a:cs typeface="TH SarabunPSK" pitchFamily="34" charset="-34"/>
              </a:rPr>
              <a:t>นราช</a:t>
            </a:r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กัญญาและตามมาตรการส่งเสริมและสนับสนุนการใช้และสวมใส่ผ้าไทย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๑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) แนวทางการพัฒนาศักยภาพกลุ่มผู้ประกอบการ (ทอผ้า)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๒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) การพัฒนาผลิตภัณฑ์ผ้าด้วยการใช้สีธรรมชาติเพื่อเชื่อมโยงกับโครงการอนุรักษ์พันธุกรรมพืชอันเนื่องมาจากพระราชดำริสมเด็จพระเทพรัตนราชสุดาฯ สยามบรมราชกุมารี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๓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) การเตรียมความพร้อมกลุ่มเป้าหมายประกวดผ้าลายพระราชทานระดับภาค(๔ ภาค)และระดับประเทศ ตามโครงการยกระดับการพัฒนาผลิตภัณฑ์ภูมิปัญญาผ้าไทยและงานหัตถกรรมชุมชน</a:t>
            </a:r>
            <a:endParaRPr lang="en-US" sz="1400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xmlns="" id="{28132C30-7274-DD81-84D7-A059DF233DA0}"/>
              </a:ext>
            </a:extLst>
          </p:cNvPr>
          <p:cNvSpPr txBox="1"/>
          <p:nvPr/>
        </p:nvSpPr>
        <p:spPr bwMode="auto">
          <a:xfrm>
            <a:off x="1747584" y="2499742"/>
            <a:ext cx="6825773" cy="246221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1.2 โครงการพัฒนาพื้นที่ต้นแบบการพัฒนาคุณภาพชีวิตตามหลักทฤษฎี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ใหม่ประยุกต์</a:t>
            </a:r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สู่ “โคก หนอง นา โมเดล”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๑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) การดำเนินโครงการ/กิจกรรม เพื่อพัฒนาพื้นที่ให้เกิดความยั่งยืน/คุ้มค่า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๒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) การดำเนินงานตามรายงานการตรวจสอบผลสัมฤทธิ์และ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ประสิทธิภาพการ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ดำเนินงานโครงการฯ ของสำนักงานการตรวจเงินแผ่นดิน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    2.1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) ผลการดำเนินโครงการบางส่วนมีความเสี่ยงที่จะไม่บรรลุ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วัตถุประสงค์ใน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การเป็นพื้นที่เรียนรู้ชุมชนต้นแบบตามที่โครงการมุ่งหวัง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         -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ฐานการเรียนรู้ไม่ครบ ๙ ฐาน และไม่มีการจัดเตรียมความพร้อมด้านสื่อการเรียนรู้ วัสดุ อุปกรณ์ สำหรับการสาธิตและการฝึกปฏิบัติประจำฐาน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         -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ผู้เข้าร่วมโครงการไม่พร้อมที่จะดำเนินการตามโครงการในการเป็นแหล่งเรียนรู้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         -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พื้นที่ </a:t>
            </a:r>
            <a:r>
              <a:rPr lang="en-US" sz="1400" dirty="0">
                <a:latin typeface="TH SarabunPSK" pitchFamily="34" charset="-34"/>
                <a:cs typeface="TH SarabunPSK" pitchFamily="34" charset="-34"/>
              </a:rPr>
              <a:t>CLM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บางแห่งมีองค์ประกอบไม่เป็นไปตามแนวทางที่โครงการกำหนด หรือมีสภาพที่ไม่เหมาะสม อาทิ ไม่สามารถเก็บกักน้ำได้ ไม่สามารถทำการเกษตรได้ เป็น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ต้น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   2.2)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ไม่มีการใช้ประโยชน์จากครุภัณฑ์ที่ได้รับการสนับสนุนของพื้นที่เรียนรู้ชุมชนต้นแบบการพัฒนาคุณภาพชีวิตระดับตำบล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    2.</a:t>
            </a:r>
            <a:r>
              <a:rPr lang="en-US" sz="1400" dirty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การจัดเก็บครุภัณฑ์บางรายการในสถานที่ไม่มีความเหมาะสมและ     ความปลอดภัย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xmlns="" id="{65FE89A8-2F52-59D9-B938-600C765AAAB2}"/>
              </a:ext>
            </a:extLst>
          </p:cNvPr>
          <p:cNvSpPr/>
          <p:nvPr/>
        </p:nvSpPr>
        <p:spPr>
          <a:xfrm>
            <a:off x="5387495" y="2119957"/>
            <a:ext cx="31500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</a:t>
            </a:r>
            <a:r>
              <a:rPr lang="th-TH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นางสาว</a:t>
            </a:r>
            <a:r>
              <a:rPr lang="th-TH" sz="1400" b="1" dirty="0" err="1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แสงวรรณ</a:t>
            </a:r>
            <a:r>
              <a:rPr lang="th-TH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 สมปาน 08</a:t>
            </a:r>
            <a:r>
              <a:rPr lang="en-US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th-TH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654</a:t>
            </a:r>
            <a:r>
              <a:rPr lang="th-TH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9647</a:t>
            </a:r>
            <a:endParaRPr lang="th-TH" sz="1400" dirty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Pentagon 48">
            <a:extLst>
              <a:ext uri="{FF2B5EF4-FFF2-40B4-BE49-F238E27FC236}">
                <a16:creationId xmlns:a16="http://schemas.microsoft.com/office/drawing/2014/main" xmlns="" id="{779F3B35-8C9B-EAB7-B7C0-95C4A70A0BC6}"/>
              </a:ext>
            </a:extLst>
          </p:cNvPr>
          <p:cNvSpPr/>
          <p:nvPr/>
        </p:nvSpPr>
        <p:spPr>
          <a:xfrm>
            <a:off x="314835" y="2640661"/>
            <a:ext cx="967422" cy="1438728"/>
          </a:xfrm>
          <a:prstGeom prst="homePlate">
            <a:avLst>
              <a:gd name="adj" fmla="val 54918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7" name="TextBox 53">
            <a:extLst>
              <a:ext uri="{FF2B5EF4-FFF2-40B4-BE49-F238E27FC236}">
                <a16:creationId xmlns:a16="http://schemas.microsoft.com/office/drawing/2014/main" xmlns="" id="{97939164-FAD1-A77B-4FE1-FDC55909A6AC}"/>
              </a:ext>
            </a:extLst>
          </p:cNvPr>
          <p:cNvSpPr txBox="1"/>
          <p:nvPr/>
        </p:nvSpPr>
        <p:spPr>
          <a:xfrm>
            <a:off x="495943" y="3136841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th-TH" altLang="ko-KR" sz="28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xmlns="" id="{A2AC46EF-BB79-A33E-BCDF-FE91960CE384}"/>
              </a:ext>
            </a:extLst>
          </p:cNvPr>
          <p:cNvSpPr/>
          <p:nvPr/>
        </p:nvSpPr>
        <p:spPr>
          <a:xfrm>
            <a:off x="5528860" y="4682002"/>
            <a:ext cx="3291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2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นางสาวกาญจนา เงาเงิน  08-3565-5100</a:t>
            </a:r>
            <a:endParaRPr lang="en-US" sz="1200" dirty="0">
              <a:solidFill>
                <a:srgbClr val="7030A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86187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19132"/>
            <a:ext cx="8892480" cy="884466"/>
          </a:xfrm>
        </p:spPr>
        <p:txBody>
          <a:bodyPr/>
          <a:lstStyle/>
          <a:p>
            <a:pPr algn="ctr"/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ประเด็นติดตาม สนับสนุน การดำเนินงานพัฒนาชุมชน </a:t>
            </a:r>
            <a:r>
              <a:rPr lang="th-TH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ประจำเดือนธันวาคม พ.ศ.</a:t>
            </a:r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256</a:t>
            </a:r>
            <a:r>
              <a:rPr lang="en-US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5</a:t>
            </a:r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/>
            </a:r>
            <a:b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</a:b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/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ko-KR" altLang="en-US" sz="1800" dirty="0">
              <a:latin typeface="Chulabhorn Likit Text Light" pitchFamily="2" charset="-34"/>
              <a:cs typeface="Chulabhorn Likit Text Light" pitchFamily="2" charset="-34"/>
            </a:endParaRPr>
          </a:p>
        </p:txBody>
      </p:sp>
      <p:sp>
        <p:nvSpPr>
          <p:cNvPr id="49" name="Pentagon 48"/>
          <p:cNvSpPr/>
          <p:nvPr/>
        </p:nvSpPr>
        <p:spPr>
          <a:xfrm>
            <a:off x="436226" y="772984"/>
            <a:ext cx="967422" cy="1294710"/>
          </a:xfrm>
          <a:prstGeom prst="homePlate">
            <a:avLst>
              <a:gd name="adj" fmla="val 5491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4" name="Rectangle 2"/>
          <p:cNvSpPr/>
          <p:nvPr/>
        </p:nvSpPr>
        <p:spPr>
          <a:xfrm>
            <a:off x="1257132" y="771550"/>
            <a:ext cx="7560840" cy="1296144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611560" y="1244498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th-TH" altLang="ko-KR" sz="28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Pentagon 48"/>
          <p:cNvSpPr/>
          <p:nvPr/>
        </p:nvSpPr>
        <p:spPr>
          <a:xfrm>
            <a:off x="433726" y="2139702"/>
            <a:ext cx="967422" cy="2736303"/>
          </a:xfrm>
          <a:prstGeom prst="homePlate">
            <a:avLst>
              <a:gd name="adj" fmla="val 5491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Rectangle 2"/>
          <p:cNvSpPr/>
          <p:nvPr/>
        </p:nvSpPr>
        <p:spPr>
          <a:xfrm>
            <a:off x="1257132" y="2139702"/>
            <a:ext cx="7560840" cy="2880320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2430" y="3581157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th-TH" altLang="ko-KR" sz="28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TextBox 10"/>
          <p:cNvSpPr txBox="1"/>
          <p:nvPr/>
        </p:nvSpPr>
        <p:spPr bwMode="auto">
          <a:xfrm>
            <a:off x="1763687" y="771550"/>
            <a:ext cx="7054285" cy="116955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1.3 การดำเนินการขจัดความยากจนและพัฒนาคนทุกช่วงวัยอย่างยั่งยืนตามหลักปรัชญาของเศรษฐกิจ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พอเพียง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1)</a:t>
            </a:r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การขับเคลื่อนการขจัดความยากจนฯ ในระดับพื้นที่ ในกลุ่มเป้าหมาย</a:t>
            </a:r>
            <a:r>
              <a:rPr lang="en-US" sz="1400" dirty="0">
                <a:latin typeface="TH SarabunPSK" pitchFamily="34" charset="-34"/>
                <a:cs typeface="TH SarabunPSK" pitchFamily="34" charset="-34"/>
              </a:rPr>
              <a:t>Exclusion Error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ปี ๒๕๖๕ (ระยะที่ ๒) จากฐานข้อมูล </a:t>
            </a:r>
            <a:r>
              <a:rPr lang="en-US" sz="1400" dirty="0">
                <a:latin typeface="TH SarabunPSK" pitchFamily="34" charset="-34"/>
                <a:cs typeface="TH SarabunPSK" pitchFamily="34" charset="-34"/>
              </a:rPr>
              <a:t>Thai QM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กลุ่มเปราะบางและข้อมูลจากแหล่งอื่นๆ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) ผลการดำเนินการขจัดความยากจน ฯ ตามเป้าหมายการพัฒนาทั้ง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๓ ระดับอยู่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รอด (</a:t>
            </a:r>
            <a:r>
              <a:rPr lang="en-US" sz="1400" dirty="0">
                <a:latin typeface="TH SarabunPSK" pitchFamily="34" charset="-34"/>
                <a:cs typeface="TH SarabunPSK" pitchFamily="34" charset="-34"/>
              </a:rPr>
              <a:t>Survival)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พอเพียง (</a:t>
            </a:r>
            <a:r>
              <a:rPr lang="en-US" sz="1400" dirty="0">
                <a:latin typeface="TH SarabunPSK" pitchFamily="34" charset="-34"/>
                <a:cs typeface="TH SarabunPSK" pitchFamily="34" charset="-34"/>
              </a:rPr>
              <a:t>Sufficiency)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และยั่งยืน (</a:t>
            </a:r>
            <a:r>
              <a:rPr lang="en-US" sz="1400" dirty="0">
                <a:latin typeface="TH SarabunPSK" pitchFamily="34" charset="-34"/>
                <a:cs typeface="TH SarabunPSK" pitchFamily="34" charset="-34"/>
              </a:rPr>
              <a:t>Sustainability)</a:t>
            </a:r>
          </a:p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) การเตรียมความพร้อมการขับเคลื่อนการขจัดความยากจน ฯ ในระดับ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พื้นที่ประจำปี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พ.ศ. ๒๕๖๖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669153" y="1635646"/>
            <a:ext cx="3150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2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นางสาว</a:t>
            </a:r>
            <a:r>
              <a:rPr lang="th-TH" sz="1200" b="1" dirty="0" err="1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ชนิ</a:t>
            </a:r>
            <a:r>
              <a:rPr lang="th-TH" sz="12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ดา เทพพา  08-2381-7733</a:t>
            </a:r>
            <a:endParaRPr lang="th-TH" sz="1200" dirty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0" name="TextBox 10"/>
          <p:cNvSpPr txBox="1"/>
          <p:nvPr/>
        </p:nvSpPr>
        <p:spPr bwMode="auto">
          <a:xfrm>
            <a:off x="1763687" y="2130985"/>
            <a:ext cx="7128793" cy="313932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200" b="1" dirty="0">
                <a:latin typeface="TH SarabunPSK" pitchFamily="34" charset="-34"/>
                <a:cs typeface="TH SarabunPSK" pitchFamily="34" charset="-34"/>
              </a:rPr>
              <a:t>1.4 โครงการพัฒนาหมู่บ้านเศรษฐกิจพอเพียง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b="1" dirty="0" smtClean="0">
                <a:latin typeface="TH SarabunPSK" pitchFamily="34" charset="-34"/>
                <a:cs typeface="TH SarabunPSK" pitchFamily="34" charset="-34"/>
              </a:rPr>
              <a:t>      1</a:t>
            </a:r>
            <a:r>
              <a:rPr lang="th-TH" sz="1200" b="1" dirty="0">
                <a:latin typeface="TH SarabunPSK" pitchFamily="34" charset="-34"/>
                <a:cs typeface="TH SarabunPSK" pitchFamily="34" charset="-34"/>
              </a:rPr>
              <a:t>) โครงการพัฒนาหมู่บ้านเศรษฐกิจพอเพียง ปีงบประมาณ พ.ศ. ๒๕๖๔ - ๒๕๖๕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    1.1 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การขับเคลื่อนศูนย์เรียนรู้ทฤษฎีใหม่รูปแบบ "โคก หนอง นา"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    1.2 การ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เตรียมความพร้อมรับการสุ่มตรวจสอบสังเกตการณ์การของสำนักงานการตรวจเงินแผ่นดิน ดังนี้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         1.2.1 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การจัดซื้อพันธุ์พืชและพันธุ์สัตว์เกิน 9</a:t>
            </a:r>
            <a:r>
              <a:rPr lang="en-US" sz="1200" dirty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๐๐๐ บาท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         1.2.2 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พื้นที่ที่เข้าร่วมโครงการไม่เหมาะสมที่จะนำมาเป็นศูนย์การเรียนรู้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         1.2.3 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การเข้าสังเกตการณ์ตรวจนับพันธุ์พืชและพันธุ์สัตว์ที่จัดซื้อ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การปลูกพืชใช้ดินกันบ่อที่ได้จากการขุดหนอง ซึ่ง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สภาพไม่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เหมาะสมกับการเพาะปลูก ทำให้พืชพันธุ์ไม่เจริญเติบโตหรือตาย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สภาพน้ำในบ่อที่ขุดใหม่ไม่เหมาะสมกับการเลี้ยงปลาบางชนิด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มีการนำพันธุ์พืชพันธุ์สัตว์ที่ได้รับ ไปปลูก/เลี้ยงนอกพื้นที่ที่เข้าร่วมโครงการ  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   1.3 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สินทรัพย์ที่ได้จากโครงการพัฒนาหมู่บ้านเศรษฐกิจพอเพียง ตรวจ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นับไม่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ครบถ้วนตามแบบรายการประกอบสัญญา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   1.4 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เอกสารประกอบการเบิกจ่ายไม่ครบถ้วน ไม่มีเอกสารสืบ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ราคาจาก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ท้องตลาด การแต่งตั้งบุคคลภายนอกเป็นกรรมการตรวจรับพัสดุ ฯลฯ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b="1" dirty="0" smtClean="0">
                <a:latin typeface="TH SarabunPSK" pitchFamily="34" charset="-34"/>
                <a:cs typeface="TH SarabunPSK" pitchFamily="34" charset="-34"/>
              </a:rPr>
              <a:t>       ๒</a:t>
            </a:r>
            <a:r>
              <a:rPr lang="th-TH" sz="1200" b="1" dirty="0">
                <a:latin typeface="TH SarabunPSK" pitchFamily="34" charset="-34"/>
                <a:cs typeface="TH SarabunPSK" pitchFamily="34" charset="-34"/>
              </a:rPr>
              <a:t>) โครงการพัฒนาหมู่บ้านเศรษฐกิจพอเพียง ปีงบประมาณ พ.ศ. ๒๕๖๖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          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1.1 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การเตรียมความพร้อมการขับเคลื่อนโครงการตามแผนงานกิจกรรม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   1.2 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การเตรียมความพร้อมการพัฒนาศูนย์เรียนรู้เศรษฐกิจ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พอเพียง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200" dirty="0">
                <a:latin typeface="TH SarabunPSK" pitchFamily="34" charset="-34"/>
                <a:cs typeface="TH SarabunPSK" pitchFamily="34" charset="-34"/>
              </a:rPr>
              <a:t>ศูนย์เรียนรู้ทฤษฎีใหม่รูปแบบ “โคก หนอง นา” ระดับหมู่บ้าน)       </a:t>
            </a:r>
            <a:r>
              <a:rPr lang="th-TH" sz="1400" dirty="0">
                <a:latin typeface="TH SarabunPSK" pitchFamily="34" charset="-34"/>
                <a:cs typeface="TH SarabunPSK" pitchFamily="34" charset="-34"/>
              </a:rPr>
              <a:t>			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xmlns="" id="{A2AC46EF-BB79-A33E-BCDF-FE91960CE384}"/>
              </a:ext>
            </a:extLst>
          </p:cNvPr>
          <p:cNvSpPr/>
          <p:nvPr/>
        </p:nvSpPr>
        <p:spPr>
          <a:xfrm>
            <a:off x="5493768" y="2139702"/>
            <a:ext cx="3291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2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นางสาวกาญจนา เงาเงิน  08-3565-5100</a:t>
            </a:r>
            <a:endParaRPr lang="en-US" sz="1200" dirty="0">
              <a:solidFill>
                <a:srgbClr val="7030A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6337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entagon 48"/>
          <p:cNvSpPr/>
          <p:nvPr/>
        </p:nvSpPr>
        <p:spPr>
          <a:xfrm>
            <a:off x="436226" y="772982"/>
            <a:ext cx="967422" cy="1582743"/>
          </a:xfrm>
          <a:prstGeom prst="homePlate">
            <a:avLst>
              <a:gd name="adj" fmla="val 5491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4" name="Rectangle 2"/>
          <p:cNvSpPr/>
          <p:nvPr/>
        </p:nvSpPr>
        <p:spPr>
          <a:xfrm>
            <a:off x="1259632" y="772982"/>
            <a:ext cx="7560840" cy="1582744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623758" y="1328181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5</a:t>
            </a:r>
          </a:p>
        </p:txBody>
      </p:sp>
      <p:sp>
        <p:nvSpPr>
          <p:cNvPr id="60" name="TextBox 10"/>
          <p:cNvSpPr txBox="1"/>
          <p:nvPr/>
        </p:nvSpPr>
        <p:spPr bwMode="auto">
          <a:xfrm>
            <a:off x="1778675" y="786066"/>
            <a:ext cx="6825773" cy="107721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thaiDist">
              <a:tabLst>
                <a:tab pos="285750" algn="l"/>
              </a:tabLst>
            </a:pPr>
            <a:r>
              <a:rPr lang="en-US" sz="1600" b="1" dirty="0">
                <a:latin typeface="TH SarabunPSK" panose="020B0500040200020003" pitchFamily="34" charset="-34"/>
                <a:cs typeface="TH SarabunPSK" pitchFamily="34" charset="-34"/>
              </a:rPr>
              <a:t>5</a:t>
            </a:r>
            <a:r>
              <a:rPr lang="en-US" sz="1600" b="1" dirty="0" smtClean="0">
                <a:latin typeface="TH SarabunPSK" panose="020B0500040200020003" pitchFamily="34" charset="-34"/>
                <a:cs typeface="TH SarabunPSK" pitchFamily="34" charset="-34"/>
              </a:rPr>
              <a:t>.</a:t>
            </a:r>
            <a:r>
              <a:rPr lang="th-TH" sz="1600" b="1" dirty="0" smtClean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การดำเนินงานกองทุนพัฒนาบทบาท</a:t>
            </a:r>
            <a:r>
              <a:rPr lang="th-TH" sz="1600" b="1" dirty="0" smtClean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สตรี</a:t>
            </a:r>
            <a:endParaRPr lang="th-TH" sz="16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thaiDist">
              <a:tabLst>
                <a:tab pos="285750" algn="l"/>
              </a:tabLst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๑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การบริหารจัดการหนี้เกินกำหนดชำระให้ลดลงได้ตามเป้าหมายที่กรมฯกำหนด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๒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) การดำเนินงานตามแผนการดำเนินงานและแผนการใช้จ่ายงบประมาณกองทุนพัฒนาบทบาทสตรี ปีงบประมาณ พ.ศ. 2566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  <a:p>
            <a:endParaRPr lang="en-US" sz="1600" dirty="0"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7" name="Pentagon 48"/>
          <p:cNvSpPr/>
          <p:nvPr/>
        </p:nvSpPr>
        <p:spPr>
          <a:xfrm>
            <a:off x="433726" y="2427734"/>
            <a:ext cx="967422" cy="1582743"/>
          </a:xfrm>
          <a:prstGeom prst="homePlate">
            <a:avLst>
              <a:gd name="adj" fmla="val 5491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Rectangle 2"/>
          <p:cNvSpPr/>
          <p:nvPr/>
        </p:nvSpPr>
        <p:spPr>
          <a:xfrm>
            <a:off x="1257132" y="2427734"/>
            <a:ext cx="7560840" cy="1582744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21258" y="2982933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6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TextBox 10"/>
          <p:cNvSpPr txBox="1"/>
          <p:nvPr/>
        </p:nvSpPr>
        <p:spPr bwMode="auto">
          <a:xfrm>
            <a:off x="1748984" y="2445506"/>
            <a:ext cx="6825773" cy="107721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6</a:t>
            </a:r>
            <a:r>
              <a:rPr lang="th-TH" sz="1600" b="1" dirty="0" smtClean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.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ขับเคลื่อนงาน </a:t>
            </a:r>
            <a:r>
              <a:rPr lang="en-US" sz="1600" b="1" dirty="0">
                <a:latin typeface="TH SarabunPSK" pitchFamily="34" charset="-34"/>
                <a:cs typeface="TH SarabunPSK" pitchFamily="34" charset="-34"/>
              </a:rPr>
              <a:t>Flagship "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ตำบลเข้มแข็ง ตามหลักปรัชญาของ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เศรษฐกิจพอเพียง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"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   ๑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) การเตรียมความพร้อมการขับเคลื่อนงาน </a:t>
            </a: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Flagship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ตำบลเข้มแข็งฯ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   ๒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) แนวทางการคัดเลือกเป้าหมายและการขับเคลื่อนกิจกรรมตำบลเข้มแข็ง ฯ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 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902156" y="1957752"/>
            <a:ext cx="29158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นางกาญจนา ศรีพรม </a:t>
            </a:r>
            <a:r>
              <a:rPr lang="th-TH" sz="1400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08-9079-7361</a:t>
            </a:r>
            <a:endParaRPr lang="en-US" sz="1400" dirty="0">
              <a:solidFill>
                <a:srgbClr val="7030A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xmlns="" id="{A2AC46EF-BB79-A33E-BCDF-FE91960CE384}"/>
              </a:ext>
            </a:extLst>
          </p:cNvPr>
          <p:cNvSpPr/>
          <p:nvPr/>
        </p:nvSpPr>
        <p:spPr>
          <a:xfrm>
            <a:off x="5493768" y="3651870"/>
            <a:ext cx="32916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2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นางสาวกาญจนา เงาเงิน  08-3565-5100</a:t>
            </a:r>
            <a:endParaRPr lang="en-US" sz="1200" dirty="0">
              <a:solidFill>
                <a:srgbClr val="7030A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892480" cy="648072"/>
          </a:xfrm>
        </p:spPr>
        <p:txBody>
          <a:bodyPr/>
          <a:lstStyle/>
          <a:p>
            <a:pPr algn="ctr"/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ประเด็นติดตาม สนับสนุน การดำเนินงานพัฒนาชุมชน </a:t>
            </a:r>
            <a:r>
              <a:rPr lang="th-TH" sz="1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ประจำเดือนธันวาคม พ.ศ.</a:t>
            </a:r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256</a:t>
            </a:r>
            <a:r>
              <a:rPr lang="en-US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>5</a:t>
            </a:r>
            <a: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  <a:t/>
            </a:r>
            <a:br>
              <a:rPr lang="th-TH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labhorn Likit Text Light" pitchFamily="2" charset="-34"/>
                <a:cs typeface="Chulabhorn Likit Text Light" pitchFamily="2" charset="-34"/>
              </a:rPr>
            </a:br>
            <a:endParaRPr lang="ko-KR" altLang="en-US" sz="1800" dirty="0">
              <a:latin typeface="Chulabhorn Likit Text Light" pitchFamily="2" charset="-34"/>
              <a:cs typeface="Chulabhorn Likit Text Light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72025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entagon 48"/>
          <p:cNvSpPr/>
          <p:nvPr/>
        </p:nvSpPr>
        <p:spPr>
          <a:xfrm>
            <a:off x="436226" y="772982"/>
            <a:ext cx="967422" cy="2878886"/>
          </a:xfrm>
          <a:prstGeom prst="homePlate">
            <a:avLst>
              <a:gd name="adj" fmla="val 5491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4" name="Rectangle 2"/>
          <p:cNvSpPr/>
          <p:nvPr/>
        </p:nvSpPr>
        <p:spPr>
          <a:xfrm>
            <a:off x="1259632" y="772982"/>
            <a:ext cx="7560840" cy="2878888"/>
          </a:xfrm>
          <a:custGeom>
            <a:avLst/>
            <a:gdLst/>
            <a:ahLst/>
            <a:cxnLst/>
            <a:rect l="l" t="t" r="r" b="b"/>
            <a:pathLst>
              <a:path w="6460280" h="792000">
                <a:moveTo>
                  <a:pt x="0" y="0"/>
                </a:moveTo>
                <a:lnTo>
                  <a:pt x="6460280" y="0"/>
                </a:lnTo>
                <a:lnTo>
                  <a:pt x="6460280" y="792000"/>
                </a:lnTo>
                <a:lnTo>
                  <a:pt x="0" y="792000"/>
                </a:lnTo>
                <a:lnTo>
                  <a:pt x="396000" y="3960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529992" y="1996982"/>
            <a:ext cx="779890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7</a:t>
            </a:r>
            <a:endParaRPr lang="en-US" altLang="ko-KR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0" name="TextBox 10"/>
          <p:cNvSpPr txBox="1"/>
          <p:nvPr/>
        </p:nvSpPr>
        <p:spPr bwMode="auto">
          <a:xfrm>
            <a:off x="1778675" y="786066"/>
            <a:ext cx="6825773" cy="18158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1.1 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การขับเคลื่อนการน้อมนำแนวพระราชดำริของสมเด็จพระ</a:t>
            </a:r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กนิษฐาธิ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ราช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เจ้า กรม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สมเด็จพระเทพรัตนราชสุดาฯ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     สยาม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บรมราชกุมารี สร้างความมั่นคงทางอาหารสู่ปฏิบัติการ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๙๐ 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วัน  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ปลูก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ผักสวนครัว เพื่อสร้างความมั่นคงทางอาหาร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) การดำเนินโครงการ/กิจกรรม เพื่อขับเคลื่อนการปลูกผักสวนครัวและ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จัดทำถัง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ขยะเปียกลดโลกร้อน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ผลการรายงานข้อมูลปฏิบัติการปลูกผักสวนครัว/ถังขยะเปียกลดโลกร้อน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  <a:p>
            <a:endParaRPr lang="th-TH" sz="16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1.2 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การดำเนินการเนื่องในวันดินโลก (</a:t>
            </a:r>
            <a:r>
              <a:rPr lang="en-US" sz="1600" b="1" dirty="0">
                <a:latin typeface="TH SarabunPSK" pitchFamily="34" charset="-34"/>
                <a:cs typeface="TH SarabunPSK" pitchFamily="34" charset="-34"/>
              </a:rPr>
              <a:t>World Soil Day 2022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  <a:p>
            <a:endParaRPr lang="en-US" sz="1600" dirty="0">
              <a:latin typeface="TH SarabunPSK" panose="020B0500040200020003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796136" y="2601948"/>
            <a:ext cx="29158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400" b="1" dirty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ผู้รับผิดชอบ </a:t>
            </a:r>
            <a:r>
              <a:rPr lang="th-TH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นายสุเมท  </a:t>
            </a:r>
            <a:r>
              <a:rPr lang="th-TH" sz="1400" b="1" dirty="0" err="1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นิลสวิท</a:t>
            </a:r>
            <a:r>
              <a:rPr lang="th-TH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 08-</a:t>
            </a:r>
            <a:r>
              <a:rPr lang="en-US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5038</a:t>
            </a:r>
            <a:r>
              <a:rPr lang="th-TH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-7</a:t>
            </a:r>
            <a:r>
              <a:rPr lang="en-US" sz="1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998</a:t>
            </a:r>
            <a:endParaRPr lang="en-US" sz="1400" dirty="0">
              <a:solidFill>
                <a:srgbClr val="7030A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195736" y="330210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u="sng" dirty="0">
                <a:latin typeface="TH SarabunPSK" pitchFamily="34" charset="-34"/>
                <a:cs typeface="TH SarabunPSK" pitchFamily="34" charset="-34"/>
              </a:rPr>
              <a:t>ประเด็นเน้นย้ำการตรวจราชการของผู้ตรวจราชการกรมการพัฒนาชุมชน 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8291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xmlns="" id="{A1821920-4907-48C5-B98D-3589998F64FA}"/>
              </a:ext>
            </a:extLst>
          </p:cNvPr>
          <p:cNvSpPr txBox="1"/>
          <p:nvPr/>
        </p:nvSpPr>
        <p:spPr>
          <a:xfrm>
            <a:off x="467796" y="123478"/>
            <a:ext cx="80665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1.1 การบริหารงานโครงการ “ผ้าไทยใส่ให้สนุก” ตามพระดำริสมเด็จพระเจ้าลูกเธอ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เจ้าฟ้าสิริ</a:t>
            </a:r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วัณณว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รี นารีรัต</a:t>
            </a:r>
            <a:r>
              <a:rPr lang="th-TH" sz="1600" b="1" dirty="0" err="1">
                <a:latin typeface="TH SarabunPSK" pitchFamily="34" charset="-34"/>
                <a:cs typeface="TH SarabunPSK" pitchFamily="34" charset="-34"/>
              </a:rPr>
              <a:t>นราช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กัญญาและตามมาตรการส่งเสริมและสนับสนุนการใช้และสวมใส่ผ้าไทย</a:t>
            </a:r>
            <a:endParaRPr lang="en-US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1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524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900430" algn="l"/>
                <a:tab pos="1260475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การดำเนินโครงการ/กิจกรรม </a:t>
            </a:r>
            <a:r>
              <a:rPr lang="th-TH" sz="1600" b="1" dirty="0" smtClean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.................................................................................................</a:t>
            </a:r>
            <a:endParaRPr lang="en-US" sz="1600" b="1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595775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612837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614722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3538434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xmlns="" id="{A1821920-4907-48C5-B98D-3589998F64FA}"/>
              </a:ext>
            </a:extLst>
          </p:cNvPr>
          <p:cNvSpPr txBox="1"/>
          <p:nvPr/>
        </p:nvSpPr>
        <p:spPr>
          <a:xfrm>
            <a:off x="1085003" y="269235"/>
            <a:ext cx="8066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b="1" dirty="0">
                <a:latin typeface="TH SarabunPSK" pitchFamily="34" charset="-34"/>
                <a:cs typeface="TH SarabunPSK" pitchFamily="34" charset="-34"/>
              </a:rPr>
              <a:t>1.2 โครงการพัฒนาพื้นที่ต้นแบบการพัฒนาคุณภาพชีวิตตามหลักทฤษฎีใหม่ประยุกต์สู่ “โคก หนอง นา โมเดล”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2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555093"/>
          </a:xfrm>
          <a:prstGeom prst="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thaiDist">
              <a:tabLst>
                <a:tab pos="900430" algn="l"/>
                <a:tab pos="1260475" algn="l"/>
              </a:tabLst>
            </a:pPr>
            <a:r>
              <a:rPr lang="th-TH" sz="1800" b="1" dirty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การดำเนินโครงการ/กิจกรรม </a:t>
            </a:r>
            <a:r>
              <a:rPr lang="th-TH" sz="1800" b="1" dirty="0" smtClean="0"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........................................................................................................</a:t>
            </a:r>
            <a:endParaRPr lang="en-US" sz="1800" b="1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3639903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xmlns="" id="{A1821920-4907-48C5-B98D-3589998F64FA}"/>
              </a:ext>
            </a:extLst>
          </p:cNvPr>
          <p:cNvSpPr txBox="1"/>
          <p:nvPr/>
        </p:nvSpPr>
        <p:spPr>
          <a:xfrm>
            <a:off x="467796" y="269235"/>
            <a:ext cx="8066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H SarabunPSK" pitchFamily="34" charset="-34"/>
                <a:cs typeface="TH SarabunPSK" pitchFamily="34" charset="-34"/>
              </a:rPr>
              <a:t>1.3 การดำเนินการขจัดความยากจนและพัฒนาคนทุกช่วงวัยอย่างยั่งยืนตามหลักปรัชญาของเศรษฐกิจพอเพียง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3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85750" algn="l"/>
              </a:tabLst>
            </a:pPr>
            <a:r>
              <a:rPr lang="th-TH" sz="1600" b="1" dirty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การดำเนินโครงการ/</a:t>
            </a:r>
            <a:r>
              <a:rPr lang="th-TH" sz="1600" b="1" dirty="0" smtClean="0"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กิจกรรม</a:t>
            </a:r>
            <a:r>
              <a:rPr lang="th-TH" sz="16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.................................................................................................................................</a:t>
            </a:r>
            <a:endParaRPr lang="en-US" sz="1600" b="1" dirty="0">
              <a:effectLst/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กิจกรรม 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th-TH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4194433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xmlns="" id="{85FDA19F-F790-4EF8-8CE5-7063B01F2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60" y="61894"/>
            <a:ext cx="609539" cy="609539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xmlns="" id="{A1821920-4907-48C5-B98D-3589998F64FA}"/>
              </a:ext>
            </a:extLst>
          </p:cNvPr>
          <p:cNvSpPr txBox="1"/>
          <p:nvPr/>
        </p:nvSpPr>
        <p:spPr>
          <a:xfrm>
            <a:off x="467796" y="267494"/>
            <a:ext cx="8066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1.4 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โครงการพัฒนาหมู่บ้านเศรษฐกิจพอเพียง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52265" y="61894"/>
            <a:ext cx="626645" cy="609539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cs typeface="BrowalliaUPC" pitchFamily="34" charset="-34"/>
              </a:rPr>
              <a:t>4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7504" y="771550"/>
            <a:ext cx="8928991" cy="4247317"/>
          </a:xfrm>
          <a:prstGeom prst="rect">
            <a:avLst/>
          </a:prstGeom>
          <a:solidFill>
            <a:srgbClr val="EAEAEA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85750" algn="l"/>
              </a:tabLst>
            </a:pPr>
            <a:r>
              <a:rPr lang="th-TH" sz="1600" b="1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การดำเนินโครงการ/กิจกรรม.................................................................................................................................</a:t>
            </a:r>
            <a:endParaRPr lang="en-US" sz="1600" b="1" dirty="0"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  <a:p>
            <a:pPr>
              <a:defRPr/>
            </a:pP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กิจกรรม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ผลการดำเนินงาน..........................................................................................................................................................................................................................................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ปัญหา อุปสรรค 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แนวทางแก้ไขปัญหา อุปสรรคตามข้อ 2 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ข้อเสนอแนะ 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ความต้องการสนับสนุนจากกรมการพัฒนาชุมชน 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แผนงานที่จะดำเนินการต่อไป 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r>
              <a:rPr lang="en-US" sz="1600" dirty="0">
                <a:latin typeface="TH SarabunPSK" pitchFamily="34" charset="-34"/>
                <a:cs typeface="TH SarabunPSK" pitchFamily="34" charset="-34"/>
              </a:rPr>
              <a:t>Best Practice </a:t>
            </a:r>
            <a:r>
              <a:rPr lang="th-TH" sz="1600" dirty="0">
                <a:latin typeface="TH SarabunPSK" pitchFamily="34" charset="-34"/>
                <a:cs typeface="TH SarabunPSK" pitchFamily="34" charset="-34"/>
              </a:rPr>
              <a:t>(ถ้ามี) ..................................................................................................................................................................................................................................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pPr>
              <a:defRPr/>
            </a:pPr>
            <a:endParaRPr lang="th-TH" b="1" dirty="0">
              <a:latin typeface="Chulabhorn Likit Text Light" pitchFamily="2" charset="-34"/>
              <a:cs typeface="Chulabhorn Likit Text Light" pitchFamily="2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ounded Rectangle 16"/>
          <p:cNvSpPr/>
          <p:nvPr/>
        </p:nvSpPr>
        <p:spPr>
          <a:xfrm>
            <a:off x="254547" y="3349879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2" name="Rounded Rectangle 16"/>
          <p:cNvSpPr/>
          <p:nvPr/>
        </p:nvSpPr>
        <p:spPr>
          <a:xfrm>
            <a:off x="3206875" y="3366941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  <p:sp>
        <p:nvSpPr>
          <p:cNvPr id="15" name="Rounded Rectangle 16"/>
          <p:cNvSpPr/>
          <p:nvPr/>
        </p:nvSpPr>
        <p:spPr>
          <a:xfrm>
            <a:off x="6084168" y="3368826"/>
            <a:ext cx="2733277" cy="14773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dirty="0">
                <a:solidFill>
                  <a:srgbClr val="C00000"/>
                </a:solidFill>
              </a:rPr>
              <a:t>ภาพถ่าย</a:t>
            </a:r>
          </a:p>
        </p:txBody>
      </p:sp>
    </p:spTree>
    <p:extLst>
      <p:ext uri="{BB962C8B-B14F-4D97-AF65-F5344CB8AC3E}">
        <p14:creationId xmlns:p14="http://schemas.microsoft.com/office/powerpoint/2010/main" val="222319521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62949"/>
      </a:accent1>
      <a:accent2>
        <a:srgbClr val="F07624"/>
      </a:accent2>
      <a:accent3>
        <a:srgbClr val="F4BD2D"/>
      </a:accent3>
      <a:accent4>
        <a:srgbClr val="1ED4DE"/>
      </a:accent4>
      <a:accent5>
        <a:srgbClr val="1C7DE1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2660</TotalTime>
  <Words>1438</Words>
  <Application>Microsoft Office PowerPoint</Application>
  <PresentationFormat>นำเสนอทางหน้าจอ (16:9)</PresentationFormat>
  <Paragraphs>225</Paragraphs>
  <Slides>13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12</vt:i4>
      </vt:variant>
      <vt:variant>
        <vt:lpstr>ชุดรูปแบบ</vt:lpstr>
      </vt:variant>
      <vt:variant>
        <vt:i4>3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28" baseType="lpstr">
      <vt:lpstr>Arial</vt:lpstr>
      <vt:lpstr>Angsana New</vt:lpstr>
      <vt:lpstr>TH Sarabun New</vt:lpstr>
      <vt:lpstr>Times New Roman</vt:lpstr>
      <vt:lpstr>Calibri</vt:lpstr>
      <vt:lpstr>JasmineUPC</vt:lpstr>
      <vt:lpstr>Cordia New</vt:lpstr>
      <vt:lpstr>Chulabhorn Likit Text Light</vt:lpstr>
      <vt:lpstr>Malgun Gothic</vt:lpstr>
      <vt:lpstr>BrowalliaUPC</vt:lpstr>
      <vt:lpstr>Arial Unicode MS</vt:lpstr>
      <vt:lpstr>TH SarabunPSK</vt:lpstr>
      <vt:lpstr>Cover and End Slide Master</vt:lpstr>
      <vt:lpstr>Contents Slide Master</vt:lpstr>
      <vt:lpstr>Section Break Slide Master</vt:lpstr>
      <vt:lpstr>งานนำเสนอ PowerPoint</vt:lpstr>
      <vt:lpstr>ประเด็นติดตาม สนับสนุน การดำเนินงานพัฒนาชุมชน ประจำเดือนธันวาคม พ.ศ.2565 ประเด็นการตรวจราชการของผู้ตรวจราชการกรมการพัฒนาชุมชน </vt:lpstr>
      <vt:lpstr>ประเด็นติดตาม สนับสนุน การดำเนินงานพัฒนาชุมชน ประจำเดือนธันวาคม พ.ศ.2565  </vt:lpstr>
      <vt:lpstr>ประเด็นติดตาม สนับสนุน การดำเนินงานพัฒนาชุมชน ประจำเดือนธันวาคม พ.ศ.2565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Asus</cp:lastModifiedBy>
  <cp:revision>219</cp:revision>
  <cp:lastPrinted>2022-10-05T08:35:24Z</cp:lastPrinted>
  <dcterms:created xsi:type="dcterms:W3CDTF">2016-12-01T00:32:25Z</dcterms:created>
  <dcterms:modified xsi:type="dcterms:W3CDTF">2022-12-13T15:09:54Z</dcterms:modified>
</cp:coreProperties>
</file>