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37" r:id="rId3"/>
    <p:sldId id="338" r:id="rId4"/>
    <p:sldId id="340" r:id="rId5"/>
    <p:sldId id="292" r:id="rId6"/>
    <p:sldId id="293" r:id="rId7"/>
    <p:sldId id="295" r:id="rId8"/>
    <p:sldId id="416" r:id="rId9"/>
    <p:sldId id="417" r:id="rId10"/>
    <p:sldId id="415" r:id="rId11"/>
  </p:sldIdLst>
  <p:sldSz cx="12192000" cy="6858000"/>
  <p:notesSz cx="6858000" cy="99456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2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D2245D-22A3-41BF-9FC9-84491334AA3C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B3B9C3A2-2FFA-4559-88BF-210D2AAA6799}">
      <dgm:prSet phldrT="[ข้อความ]"/>
      <dgm:spPr/>
      <dgm:t>
        <a:bodyPr/>
        <a:lstStyle/>
        <a:p>
          <a:r>
            <a:rPr lang="th-TH" b="1" dirty="0">
              <a:latin typeface="TH SarabunPSK" pitchFamily="34" charset="-34"/>
              <a:cs typeface="TH SarabunPSK" pitchFamily="34" charset="-34"/>
            </a:rPr>
            <a:t>สำรวจปัญหาแล้ว </a:t>
          </a:r>
        </a:p>
        <a:p>
          <a:r>
            <a:rPr lang="th-TH" b="1" dirty="0">
              <a:latin typeface="TH SarabunPSK" pitchFamily="34" charset="-34"/>
              <a:cs typeface="TH SarabunPSK" pitchFamily="34" charset="-34"/>
            </a:rPr>
            <a:t>...........</a:t>
          </a:r>
          <a:r>
            <a:rPr lang="th-TH" b="1" dirty="0" err="1">
              <a:latin typeface="TH SarabunPSK" pitchFamily="34" charset="-34"/>
              <a:cs typeface="TH SarabunPSK" pitchFamily="34" charset="-34"/>
            </a:rPr>
            <a:t>คร</a:t>
          </a:r>
          <a:r>
            <a:rPr lang="th-TH" b="1" dirty="0">
              <a:latin typeface="TH SarabunPSK" pitchFamily="34" charset="-34"/>
              <a:cs typeface="TH SarabunPSK" pitchFamily="34" charset="-34"/>
            </a:rPr>
            <a:t>.</a:t>
          </a:r>
        </a:p>
        <a:p>
          <a:r>
            <a:rPr lang="th-TH" b="1" dirty="0">
              <a:latin typeface="TH SarabunPSK" pitchFamily="34" charset="-34"/>
              <a:cs typeface="TH SarabunPSK" pitchFamily="34" charset="-34"/>
            </a:rPr>
            <a:t> คิดเป็นร้อยละ.........</a:t>
          </a:r>
        </a:p>
      </dgm:t>
    </dgm:pt>
    <dgm:pt modelId="{B049C665-EAD3-4948-9C43-EB6E05009CE3}" type="parTrans" cxnId="{845DE600-46F7-47B3-8246-F7BC188ED902}">
      <dgm:prSet/>
      <dgm:spPr/>
      <dgm:t>
        <a:bodyPr/>
        <a:lstStyle/>
        <a:p>
          <a:endParaRPr lang="th-TH" b="1">
            <a:latin typeface="TH SarabunPSK" pitchFamily="34" charset="-34"/>
            <a:cs typeface="TH SarabunPSK" pitchFamily="34" charset="-34"/>
          </a:endParaRPr>
        </a:p>
      </dgm:t>
    </dgm:pt>
    <dgm:pt modelId="{54FFA752-F1A1-417D-AC39-E9F347D203C7}" type="sibTrans" cxnId="{845DE600-46F7-47B3-8246-F7BC188ED902}">
      <dgm:prSet/>
      <dgm:spPr/>
      <dgm:t>
        <a:bodyPr/>
        <a:lstStyle/>
        <a:p>
          <a:endParaRPr lang="th-TH" b="1">
            <a:latin typeface="TH SarabunPSK" pitchFamily="34" charset="-34"/>
            <a:cs typeface="TH SarabunPSK" pitchFamily="34" charset="-34"/>
          </a:endParaRPr>
        </a:p>
      </dgm:t>
    </dgm:pt>
    <dgm:pt modelId="{BC585724-124A-45FA-B16A-E5FC9F408364}">
      <dgm:prSet phldrT="[ข้อความ]"/>
      <dgm:spPr/>
      <dgm:t>
        <a:bodyPr/>
        <a:lstStyle/>
        <a:p>
          <a:r>
            <a:rPr lang="th-TH" b="1" dirty="0">
              <a:latin typeface="TH SarabunPSK" pitchFamily="34" charset="-34"/>
              <a:cs typeface="TH SarabunPSK" pitchFamily="34" charset="-34"/>
            </a:rPr>
            <a:t>มีกิจกรรมบันทึกการติดตามให้ความช่วยเหลือเบื้องต้นในระบบ ................</a:t>
          </a:r>
          <a:r>
            <a:rPr lang="th-TH" b="1" dirty="0" err="1">
              <a:latin typeface="TH SarabunPSK" pitchFamily="34" charset="-34"/>
              <a:cs typeface="TH SarabunPSK" pitchFamily="34" charset="-34"/>
            </a:rPr>
            <a:t>คร</a:t>
          </a:r>
          <a:r>
            <a:rPr lang="th-TH" b="1" dirty="0">
              <a:latin typeface="TH SarabunPSK" pitchFamily="34" charset="-34"/>
              <a:cs typeface="TH SarabunPSK" pitchFamily="34" charset="-34"/>
            </a:rPr>
            <a:t>.</a:t>
          </a:r>
        </a:p>
        <a:p>
          <a:r>
            <a:rPr lang="th-TH" b="1" dirty="0">
              <a:latin typeface="TH SarabunPSK" pitchFamily="34" charset="-34"/>
              <a:cs typeface="TH SarabunPSK" pitchFamily="34" charset="-34"/>
            </a:rPr>
            <a:t>คิดเป็นร้อยละ ............</a:t>
          </a:r>
        </a:p>
      </dgm:t>
    </dgm:pt>
    <dgm:pt modelId="{189A9843-9F66-4FE0-B03A-2325AA52598A}" type="parTrans" cxnId="{B1933507-FC33-451F-B1C5-123009586752}">
      <dgm:prSet/>
      <dgm:spPr/>
      <dgm:t>
        <a:bodyPr/>
        <a:lstStyle/>
        <a:p>
          <a:endParaRPr lang="th-TH" b="1">
            <a:latin typeface="TH SarabunPSK" pitchFamily="34" charset="-34"/>
            <a:cs typeface="TH SarabunPSK" pitchFamily="34" charset="-34"/>
          </a:endParaRPr>
        </a:p>
      </dgm:t>
    </dgm:pt>
    <dgm:pt modelId="{F7945B70-A6AB-41F1-A5EA-447100A0300C}" type="sibTrans" cxnId="{B1933507-FC33-451F-B1C5-123009586752}">
      <dgm:prSet/>
      <dgm:spPr/>
      <dgm:t>
        <a:bodyPr/>
        <a:lstStyle/>
        <a:p>
          <a:endParaRPr lang="th-TH" b="1">
            <a:latin typeface="TH SarabunPSK" pitchFamily="34" charset="-34"/>
            <a:cs typeface="TH SarabunPSK" pitchFamily="34" charset="-34"/>
          </a:endParaRPr>
        </a:p>
      </dgm:t>
    </dgm:pt>
    <dgm:pt modelId="{EEFEAA20-1519-444F-BB37-CAB830CFB037}" type="pres">
      <dgm:prSet presAssocID="{30D2245D-22A3-41BF-9FC9-84491334AA3C}" presName="CompostProcess" presStyleCnt="0">
        <dgm:presLayoutVars>
          <dgm:dir/>
          <dgm:resizeHandles val="exact"/>
        </dgm:presLayoutVars>
      </dgm:prSet>
      <dgm:spPr/>
    </dgm:pt>
    <dgm:pt modelId="{54DD9304-2965-476B-BBFD-638D678C802C}" type="pres">
      <dgm:prSet presAssocID="{30D2245D-22A3-41BF-9FC9-84491334AA3C}" presName="arrow" presStyleLbl="bgShp" presStyleIdx="0" presStyleCnt="1" custLinFactNeighborY="-229"/>
      <dgm:spPr/>
    </dgm:pt>
    <dgm:pt modelId="{288FBC4F-A95C-41F8-93A1-1767CAA6E50B}" type="pres">
      <dgm:prSet presAssocID="{30D2245D-22A3-41BF-9FC9-84491334AA3C}" presName="linearProcess" presStyleCnt="0"/>
      <dgm:spPr/>
    </dgm:pt>
    <dgm:pt modelId="{AC051A3C-48EE-4464-8A66-5FDD67787E81}" type="pres">
      <dgm:prSet presAssocID="{B3B9C3A2-2FFA-4559-88BF-210D2AAA6799}" presName="textNode" presStyleLbl="node1" presStyleIdx="0" presStyleCnt="2">
        <dgm:presLayoutVars>
          <dgm:bulletEnabled val="1"/>
        </dgm:presLayoutVars>
      </dgm:prSet>
      <dgm:spPr/>
    </dgm:pt>
    <dgm:pt modelId="{89046280-54D4-44D2-AD56-96C73F3192C0}" type="pres">
      <dgm:prSet presAssocID="{54FFA752-F1A1-417D-AC39-E9F347D203C7}" presName="sibTrans" presStyleCnt="0"/>
      <dgm:spPr/>
    </dgm:pt>
    <dgm:pt modelId="{B9EDA916-D7C8-4FB7-8144-A1E1EE07EB1D}" type="pres">
      <dgm:prSet presAssocID="{BC585724-124A-45FA-B16A-E5FC9F408364}" presName="textNode" presStyleLbl="node1" presStyleIdx="1" presStyleCnt="2">
        <dgm:presLayoutVars>
          <dgm:bulletEnabled val="1"/>
        </dgm:presLayoutVars>
      </dgm:prSet>
      <dgm:spPr/>
    </dgm:pt>
  </dgm:ptLst>
  <dgm:cxnLst>
    <dgm:cxn modelId="{845DE600-46F7-47B3-8246-F7BC188ED902}" srcId="{30D2245D-22A3-41BF-9FC9-84491334AA3C}" destId="{B3B9C3A2-2FFA-4559-88BF-210D2AAA6799}" srcOrd="0" destOrd="0" parTransId="{B049C665-EAD3-4948-9C43-EB6E05009CE3}" sibTransId="{54FFA752-F1A1-417D-AC39-E9F347D203C7}"/>
    <dgm:cxn modelId="{B1933507-FC33-451F-B1C5-123009586752}" srcId="{30D2245D-22A3-41BF-9FC9-84491334AA3C}" destId="{BC585724-124A-45FA-B16A-E5FC9F408364}" srcOrd="1" destOrd="0" parTransId="{189A9843-9F66-4FE0-B03A-2325AA52598A}" sibTransId="{F7945B70-A6AB-41F1-A5EA-447100A0300C}"/>
    <dgm:cxn modelId="{C2B24A73-C8A5-4A67-A941-5C9EB6F1719D}" type="presOf" srcId="{BC585724-124A-45FA-B16A-E5FC9F408364}" destId="{B9EDA916-D7C8-4FB7-8144-A1E1EE07EB1D}" srcOrd="0" destOrd="0" presId="urn:microsoft.com/office/officeart/2005/8/layout/hProcess9"/>
    <dgm:cxn modelId="{39EC90C0-2194-4901-B747-EB9E68085E82}" type="presOf" srcId="{30D2245D-22A3-41BF-9FC9-84491334AA3C}" destId="{EEFEAA20-1519-444F-BB37-CAB830CFB037}" srcOrd="0" destOrd="0" presId="urn:microsoft.com/office/officeart/2005/8/layout/hProcess9"/>
    <dgm:cxn modelId="{86737AFE-56B4-476F-B7B1-4202B9F557E1}" type="presOf" srcId="{B3B9C3A2-2FFA-4559-88BF-210D2AAA6799}" destId="{AC051A3C-48EE-4464-8A66-5FDD67787E81}" srcOrd="0" destOrd="0" presId="urn:microsoft.com/office/officeart/2005/8/layout/hProcess9"/>
    <dgm:cxn modelId="{0DE20343-A2F3-4D18-8D46-74B51F7E29D4}" type="presParOf" srcId="{EEFEAA20-1519-444F-BB37-CAB830CFB037}" destId="{54DD9304-2965-476B-BBFD-638D678C802C}" srcOrd="0" destOrd="0" presId="urn:microsoft.com/office/officeart/2005/8/layout/hProcess9"/>
    <dgm:cxn modelId="{48F0E5EE-D220-4D51-B7BC-DC19D78FBDFE}" type="presParOf" srcId="{EEFEAA20-1519-444F-BB37-CAB830CFB037}" destId="{288FBC4F-A95C-41F8-93A1-1767CAA6E50B}" srcOrd="1" destOrd="0" presId="urn:microsoft.com/office/officeart/2005/8/layout/hProcess9"/>
    <dgm:cxn modelId="{954321B5-880C-4FAE-930E-66D4B9F14828}" type="presParOf" srcId="{288FBC4F-A95C-41F8-93A1-1767CAA6E50B}" destId="{AC051A3C-48EE-4464-8A66-5FDD67787E81}" srcOrd="0" destOrd="0" presId="urn:microsoft.com/office/officeart/2005/8/layout/hProcess9"/>
    <dgm:cxn modelId="{7CFAA7F0-EB36-4E68-A5F3-39A33DDE6E97}" type="presParOf" srcId="{288FBC4F-A95C-41F8-93A1-1767CAA6E50B}" destId="{89046280-54D4-44D2-AD56-96C73F3192C0}" srcOrd="1" destOrd="0" presId="urn:microsoft.com/office/officeart/2005/8/layout/hProcess9"/>
    <dgm:cxn modelId="{4725D25D-BAB0-4DDD-9FB1-531F57C2E9E1}" type="presParOf" srcId="{288FBC4F-A95C-41F8-93A1-1767CAA6E50B}" destId="{B9EDA916-D7C8-4FB7-8144-A1E1EE07EB1D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DD9304-2965-476B-BBFD-638D678C802C}">
      <dsp:nvSpPr>
        <dsp:cNvPr id="0" name=""/>
        <dsp:cNvSpPr/>
      </dsp:nvSpPr>
      <dsp:spPr>
        <a:xfrm>
          <a:off x="635069" y="0"/>
          <a:ext cx="7197454" cy="601307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C051A3C-48EE-4464-8A66-5FDD67787E81}">
      <dsp:nvSpPr>
        <dsp:cNvPr id="0" name=""/>
        <dsp:cNvSpPr/>
      </dsp:nvSpPr>
      <dsp:spPr>
        <a:xfrm>
          <a:off x="482090" y="1803922"/>
          <a:ext cx="3605342" cy="24052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300" b="1" kern="1200" dirty="0">
              <a:latin typeface="TH SarabunPSK" pitchFamily="34" charset="-34"/>
              <a:cs typeface="TH SarabunPSK" pitchFamily="34" charset="-34"/>
            </a:rPr>
            <a:t>สำรวจปัญหาแล้ว </a:t>
          </a:r>
        </a:p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300" b="1" kern="1200" dirty="0">
              <a:latin typeface="TH SarabunPSK" pitchFamily="34" charset="-34"/>
              <a:cs typeface="TH SarabunPSK" pitchFamily="34" charset="-34"/>
            </a:rPr>
            <a:t>...........</a:t>
          </a:r>
          <a:r>
            <a:rPr lang="th-TH" sz="3300" b="1" kern="1200" dirty="0" err="1">
              <a:latin typeface="TH SarabunPSK" pitchFamily="34" charset="-34"/>
              <a:cs typeface="TH SarabunPSK" pitchFamily="34" charset="-34"/>
            </a:rPr>
            <a:t>คร</a:t>
          </a:r>
          <a:r>
            <a:rPr lang="th-TH" sz="3300" b="1" kern="1200" dirty="0">
              <a:latin typeface="TH SarabunPSK" pitchFamily="34" charset="-34"/>
              <a:cs typeface="TH SarabunPSK" pitchFamily="34" charset="-34"/>
            </a:rPr>
            <a:t>.</a:t>
          </a:r>
        </a:p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300" b="1" kern="1200" dirty="0">
              <a:latin typeface="TH SarabunPSK" pitchFamily="34" charset="-34"/>
              <a:cs typeface="TH SarabunPSK" pitchFamily="34" charset="-34"/>
            </a:rPr>
            <a:t> คิดเป็นร้อยละ.........</a:t>
          </a:r>
        </a:p>
      </dsp:txBody>
      <dsp:txXfrm>
        <a:off x="599504" y="1921336"/>
        <a:ext cx="3370514" cy="2170401"/>
      </dsp:txXfrm>
    </dsp:sp>
    <dsp:sp modelId="{B9EDA916-D7C8-4FB7-8144-A1E1EE07EB1D}">
      <dsp:nvSpPr>
        <dsp:cNvPr id="0" name=""/>
        <dsp:cNvSpPr/>
      </dsp:nvSpPr>
      <dsp:spPr>
        <a:xfrm>
          <a:off x="4380160" y="1803922"/>
          <a:ext cx="3605342" cy="24052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300" b="1" kern="1200" dirty="0">
              <a:latin typeface="TH SarabunPSK" pitchFamily="34" charset="-34"/>
              <a:cs typeface="TH SarabunPSK" pitchFamily="34" charset="-34"/>
            </a:rPr>
            <a:t>มีกิจกรรมบันทึกการติดตามให้ความช่วยเหลือเบื้องต้นในระบบ ................</a:t>
          </a:r>
          <a:r>
            <a:rPr lang="th-TH" sz="3300" b="1" kern="1200" dirty="0" err="1">
              <a:latin typeface="TH SarabunPSK" pitchFamily="34" charset="-34"/>
              <a:cs typeface="TH SarabunPSK" pitchFamily="34" charset="-34"/>
            </a:rPr>
            <a:t>คร</a:t>
          </a:r>
          <a:r>
            <a:rPr lang="th-TH" sz="3300" b="1" kern="1200" dirty="0">
              <a:latin typeface="TH SarabunPSK" pitchFamily="34" charset="-34"/>
              <a:cs typeface="TH SarabunPSK" pitchFamily="34" charset="-34"/>
            </a:rPr>
            <a:t>.</a:t>
          </a:r>
        </a:p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300" b="1" kern="1200" dirty="0">
              <a:latin typeface="TH SarabunPSK" pitchFamily="34" charset="-34"/>
              <a:cs typeface="TH SarabunPSK" pitchFamily="34" charset="-34"/>
            </a:rPr>
            <a:t>คิดเป็นร้อยละ ............</a:t>
          </a:r>
        </a:p>
      </dsp:txBody>
      <dsp:txXfrm>
        <a:off x="4497574" y="1921336"/>
        <a:ext cx="3370514" cy="21704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429859-12F5-4D68-AD0A-77133642C7D9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786313"/>
            <a:ext cx="5486400" cy="3916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BAAD1-0B79-430E-B5B9-CD5920B3465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5330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3DE8E-9EC4-94E6-65DE-1B10492035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10511E-C850-55D9-76B0-ADB936E86D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FF6B3-42A6-66B3-AEBB-755A85584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6F625-86DD-1F5B-28EB-4A5D87E52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933C5-6AD0-D0FF-90F6-292A1E44A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562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6CBD5-2D0D-D9B9-1333-F1B18B780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6C8199-09BA-62BE-BF87-5AA44C342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A0F8B-9AC4-B51F-1A2B-1DF68CB7A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9DA4EC-4CB5-1FB4-789E-0A2B6588C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D69F3-F6BA-EB76-6D0F-B3229DDB4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5115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67778F-3A84-9566-E99D-3E5213218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2449FA-BC25-BC0F-02FF-FDC65E9AAA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0092B-F076-2A2E-3AE8-CF1639436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CD138D-45BB-03F4-268F-30E95D6C6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13E42-0A29-C3C2-2B1B-DB1FAF3C8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7791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0E7CC-3561-FA40-A8E2-DB8A9425A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97F46-A99C-B517-C96C-8183EC491C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95FC-248E-74FF-FBFD-07FC121CF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934EF-FEDB-7F40-8D79-87E8F39F9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2B367F-EA18-51EC-C829-F7DEEA691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581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D25FA-E2E8-3F6F-0895-5C70C2BA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366EF8-E68D-9120-E196-E16E4108F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78D2D7-052B-550B-1F66-405EE2852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2D28D-412D-4AD4-E04D-EFF6F957C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2EC8B-F127-3E3B-1A06-A8FEA41EC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881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48101-7401-17AF-61D0-1830681D4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9DFB1-E422-AFC5-F634-E3F99D81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0E3A95-A9B8-DCC7-0DE5-B0BC9BAE8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89AAE0-9816-7584-8360-A38816930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758C0E-935C-4CA9-8DAF-202163242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196D01-C03F-80D2-BACB-A64B5ADFD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6923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90E2F-2996-A4FD-1071-D2E45E0B0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7B6D0C-5070-0B3E-2451-D00E01E70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5C771-DB3F-84F2-FB32-B29C889AD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F6278B-6A90-6C83-780F-D1B576B0A1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980D6A-80E0-EB1B-EA7B-F0294B8704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1EAF7C-3AAE-0280-AAC2-BE3168417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AD0279-DF4A-22B2-5597-51E765C2E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5BD92A-C4F2-1F86-40D4-6B88AD187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158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AE181-61F7-4E1D-3339-98E9597CD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67E19E-15EA-C5B7-A435-32D99DF04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B3463F-D02C-69A3-338E-9946B5525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117475-B211-971A-616C-24D26D56B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349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D1BD87-6EAF-27BF-769E-73818DB03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D18C0B-B30E-92D8-3891-C17E3779A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29D77-9330-64E1-2316-BCDF4456A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516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42FE-1EDA-937D-4BAF-807ACE827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99B9A-FA60-D09A-2962-F0DF64468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8DAF82-A8FF-232B-6A59-51B46CB5C2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EADBC-E0AB-5170-AA44-D17844C71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0475B2-772E-4D33-EA95-7E4E6CD8C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13CEC6-3631-36CC-C94B-9F00C2D2D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0305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38B7F-20B7-A7CE-7762-1716BDC21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0F7BFE-83D0-00E7-0359-5FB4D80597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4A437C-0E7C-B07F-4DE3-398F366C21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90EE63-358A-0828-BAB7-FE5C2F72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2DA24A-3839-27AD-0C8A-F647B7B9D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248CE4-8CD7-3FA7-41D7-D7DB0C5C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597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278B52-2052-C2B5-58BB-41EE7985D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2516B-C01F-5E75-ECA9-B34655F41A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8D5332-0A0F-84D3-3A72-0E8F3AB169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6FC5E-F9D5-4FFF-A6D9-9697BFB61BD5}" type="datetimeFigureOut">
              <a:rPr lang="th-TH" smtClean="0"/>
              <a:t>07/07/66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233396-F140-2705-8F87-D9563FF32E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89C7C8-41C1-1B9F-4321-3BB74B421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86615-0486-42BB-862F-6CAAB3AB59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65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5.png"/><Relationship Id="rId5" Type="http://schemas.openxmlformats.org/officeDocument/2006/relationships/image" Target="../media/image11.png"/><Relationship Id="rId10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: มุมมน 10">
            <a:extLst>
              <a:ext uri="{FF2B5EF4-FFF2-40B4-BE49-F238E27FC236}">
                <a16:creationId xmlns:a16="http://schemas.microsoft.com/office/drawing/2014/main" id="{390B6A68-2289-0DBB-786F-5F9CF3457852}"/>
              </a:ext>
            </a:extLst>
          </p:cNvPr>
          <p:cNvSpPr/>
          <p:nvPr/>
        </p:nvSpPr>
        <p:spPr>
          <a:xfrm>
            <a:off x="257994" y="2195079"/>
            <a:ext cx="11576189" cy="388247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6101D2-06C7-B186-CE8E-896DDDC9D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001" y="3333684"/>
            <a:ext cx="10204174" cy="274386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th-TH" sz="4900" b="1" dirty="0">
                <a:latin typeface="Chulabhorn Likit Text Light๙" panose="00000400000000000000" pitchFamily="2" charset="-34"/>
                <a:cs typeface="Chulabhorn Likit Text Light๙" panose="00000400000000000000" pitchFamily="2" charset="-34"/>
              </a:rPr>
              <a:t>สรุปผลการดำเนินงานการขจัดความยากจนและพัฒนาคนทุกช่วงวัยอย่างยั่งยืน ตามหลักปรัชญาของเศรษฐกิจพอเพียง อำเภอ............</a:t>
            </a:r>
            <a:br>
              <a:rPr lang="th-TH" sz="4900" b="1" dirty="0">
                <a:latin typeface="Chulabhorn Likit Text Light๙" panose="00000400000000000000" pitchFamily="2" charset="-34"/>
                <a:cs typeface="Chulabhorn Likit Text Light๙" panose="00000400000000000000" pitchFamily="2" charset="-34"/>
              </a:rPr>
            </a:br>
            <a:r>
              <a:rPr lang="th-TH" sz="4900" b="1" dirty="0">
                <a:latin typeface="Chulabhorn Likit Text Light๙" panose="00000400000000000000" pitchFamily="2" charset="-34"/>
                <a:cs typeface="Chulabhorn Likit Text Light๙" panose="00000400000000000000" pitchFamily="2" charset="-34"/>
              </a:rPr>
              <a:t>ปี 2566 </a:t>
            </a:r>
            <a:endParaRPr lang="th-TH" b="1" dirty="0">
              <a:latin typeface="Chulabhorn Likit Text Light๙" panose="00000400000000000000" pitchFamily="2" charset="-34"/>
              <a:cs typeface="Chulabhorn Likit Text Light๙" panose="00000400000000000000" pitchFamily="2" charset="-34"/>
            </a:endParaRPr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7E4A476B-59C0-A115-6E86-BD872B8CB790}"/>
              </a:ext>
            </a:extLst>
          </p:cNvPr>
          <p:cNvGrpSpPr/>
          <p:nvPr/>
        </p:nvGrpSpPr>
        <p:grpSpPr>
          <a:xfrm>
            <a:off x="357817" y="430631"/>
            <a:ext cx="11476366" cy="1751082"/>
            <a:chOff x="3022875" y="305280"/>
            <a:chExt cx="8543172" cy="1271729"/>
          </a:xfrm>
        </p:grpSpPr>
        <p:grpSp>
          <p:nvGrpSpPr>
            <p:cNvPr id="5" name="Group 11">
              <a:extLst>
                <a:ext uri="{FF2B5EF4-FFF2-40B4-BE49-F238E27FC236}">
                  <a16:creationId xmlns:a16="http://schemas.microsoft.com/office/drawing/2014/main" id="{3A2A93A0-0775-CC7B-A9D7-8F3C20803DE0}"/>
                </a:ext>
              </a:extLst>
            </p:cNvPr>
            <p:cNvGrpSpPr/>
            <p:nvPr/>
          </p:nvGrpSpPr>
          <p:grpSpPr>
            <a:xfrm>
              <a:off x="3022875" y="348078"/>
              <a:ext cx="6173545" cy="1107386"/>
              <a:chOff x="1427713" y="197952"/>
              <a:chExt cx="6173545" cy="1107386"/>
            </a:xfrm>
          </p:grpSpPr>
          <p:pic>
            <p:nvPicPr>
              <p:cNvPr id="7" name="Picture 7">
                <a:extLst>
                  <a:ext uri="{FF2B5EF4-FFF2-40B4-BE49-F238E27FC236}">
                    <a16:creationId xmlns:a16="http://schemas.microsoft.com/office/drawing/2014/main" id="{A7BD0217-1940-7613-2069-5C126CFB2D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713" y="303971"/>
                <a:ext cx="2275379" cy="716446"/>
              </a:xfrm>
              <a:prstGeom prst="rect">
                <a:avLst/>
              </a:prstGeom>
            </p:spPr>
          </p:pic>
          <p:pic>
            <p:nvPicPr>
              <p:cNvPr id="8" name="Picture 8">
                <a:extLst>
                  <a:ext uri="{FF2B5EF4-FFF2-40B4-BE49-F238E27FC236}">
                    <a16:creationId xmlns:a16="http://schemas.microsoft.com/office/drawing/2014/main" id="{8D77FF0D-80EC-72A4-08C4-497A8B6F78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81310" y="204578"/>
                <a:ext cx="1119948" cy="1080881"/>
              </a:xfrm>
              <a:prstGeom prst="rect">
                <a:avLst/>
              </a:prstGeom>
            </p:spPr>
          </p:pic>
          <p:pic>
            <p:nvPicPr>
              <p:cNvPr id="9" name="Picture 9">
                <a:extLst>
                  <a:ext uri="{FF2B5EF4-FFF2-40B4-BE49-F238E27FC236}">
                    <a16:creationId xmlns:a16="http://schemas.microsoft.com/office/drawing/2014/main" id="{CA295D09-EB76-C8EC-DF92-5CE5718775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01558" y="224457"/>
                <a:ext cx="1056742" cy="1080881"/>
              </a:xfrm>
              <a:prstGeom prst="rect">
                <a:avLst/>
              </a:prstGeom>
            </p:spPr>
          </p:pic>
          <p:pic>
            <p:nvPicPr>
              <p:cNvPr id="10" name="Picture 10">
                <a:extLst>
                  <a:ext uri="{FF2B5EF4-FFF2-40B4-BE49-F238E27FC236}">
                    <a16:creationId xmlns:a16="http://schemas.microsoft.com/office/drawing/2014/main" id="{B788A3CF-C656-8FF1-1B62-668DBB1F23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90773" y="197952"/>
                <a:ext cx="1080881" cy="1080881"/>
              </a:xfrm>
              <a:prstGeom prst="rect">
                <a:avLst/>
              </a:prstGeom>
            </p:spPr>
          </p:pic>
        </p:grpSp>
        <p:pic>
          <p:nvPicPr>
            <p:cNvPr id="6" name="รูปภาพ 20">
              <a:extLst>
                <a:ext uri="{FF2B5EF4-FFF2-40B4-BE49-F238E27FC236}">
                  <a16:creationId xmlns:a16="http://schemas.microsoft.com/office/drawing/2014/main" id="{80E891AB-B6D0-7358-177D-EC058D6FB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9673" y="305280"/>
              <a:ext cx="2196374" cy="12717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3107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B4ACDDD9-4F70-37D1-B354-D96A8BCA4EA4}"/>
              </a:ext>
            </a:extLst>
          </p:cNvPr>
          <p:cNvSpPr/>
          <p:nvPr/>
        </p:nvSpPr>
        <p:spPr>
          <a:xfrm>
            <a:off x="4412974" y="132521"/>
            <a:ext cx="3034748" cy="530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ภาพการประชาสัมพันธ์ 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10A05019-3533-84DF-86BF-1C2594D3D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02" y="1242842"/>
            <a:ext cx="3688400" cy="2560542"/>
          </a:xfrm>
          <a:prstGeom prst="rect">
            <a:avLst/>
          </a:prstGeom>
        </p:spPr>
      </p:pic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B7CEE1A2-C1BE-0C89-1833-BD61A08B2502}"/>
              </a:ext>
            </a:extLst>
          </p:cNvPr>
          <p:cNvSpPr/>
          <p:nvPr/>
        </p:nvSpPr>
        <p:spPr>
          <a:xfrm>
            <a:off x="4232299" y="1242842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B6B21B64-DD18-29CF-F2A5-11D16653B563}"/>
              </a:ext>
            </a:extLst>
          </p:cNvPr>
          <p:cNvSpPr/>
          <p:nvPr/>
        </p:nvSpPr>
        <p:spPr>
          <a:xfrm>
            <a:off x="8296382" y="1253821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974E2445-B451-B464-ECDA-FB923B635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02" y="4211952"/>
            <a:ext cx="3688400" cy="2560542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48C742CB-3FF7-242E-F408-D0D417399D17}"/>
              </a:ext>
            </a:extLst>
          </p:cNvPr>
          <p:cNvSpPr/>
          <p:nvPr/>
        </p:nvSpPr>
        <p:spPr>
          <a:xfrm>
            <a:off x="4308499" y="4211952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D1E59D22-B133-38BB-A369-0A46D90044E5}"/>
              </a:ext>
            </a:extLst>
          </p:cNvPr>
          <p:cNvSpPr/>
          <p:nvPr/>
        </p:nvSpPr>
        <p:spPr>
          <a:xfrm>
            <a:off x="8238813" y="4211951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</p:spTree>
    <p:extLst>
      <p:ext uri="{BB962C8B-B14F-4D97-AF65-F5344CB8AC3E}">
        <p14:creationId xmlns:p14="http://schemas.microsoft.com/office/powerpoint/2010/main" val="355210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940435"/>
              </p:ext>
            </p:extLst>
          </p:nvPr>
        </p:nvGraphicFramePr>
        <p:xfrm>
          <a:off x="100208" y="982710"/>
          <a:ext cx="11862148" cy="5760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741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4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0434"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มิติ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จำนวนครัวเรือน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>
                          <a:solidFill>
                            <a:srgbClr val="00206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จำนวนคน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0434">
                <a:tc>
                  <a:txBody>
                    <a:bodyPr/>
                    <a:lstStyle/>
                    <a:p>
                      <a:r>
                        <a:rPr lang="th-TH" sz="4800" b="1" dirty="0">
                          <a:latin typeface="TH SarabunPSK" pitchFamily="34" charset="-34"/>
                          <a:cs typeface="TH SarabunPSK" pitchFamily="34" charset="-34"/>
                        </a:rPr>
                        <a:t>สุขภาพ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434">
                <a:tc>
                  <a:txBody>
                    <a:bodyPr/>
                    <a:lstStyle/>
                    <a:p>
                      <a:r>
                        <a:rPr lang="th-TH" sz="4800" b="1" dirty="0">
                          <a:latin typeface="TH SarabunPSK" pitchFamily="34" charset="-34"/>
                          <a:cs typeface="TH SarabunPSK" pitchFamily="34" charset="-34"/>
                        </a:rPr>
                        <a:t>ความเป็นอยู่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0434">
                <a:tc>
                  <a:txBody>
                    <a:bodyPr/>
                    <a:lstStyle/>
                    <a:p>
                      <a:r>
                        <a:rPr lang="th-TH" sz="4800" b="1" dirty="0">
                          <a:latin typeface="TH SarabunPSK" pitchFamily="34" charset="-34"/>
                          <a:cs typeface="TH SarabunPSK" pitchFamily="34" charset="-34"/>
                        </a:rPr>
                        <a:t>การศึกษา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0434">
                <a:tc>
                  <a:txBody>
                    <a:bodyPr/>
                    <a:lstStyle/>
                    <a:p>
                      <a:r>
                        <a:rPr lang="th-TH" sz="4800" b="1" dirty="0">
                          <a:latin typeface="TH SarabunPSK" pitchFamily="34" charset="-34"/>
                          <a:cs typeface="TH SarabunPSK" pitchFamily="34" charset="-34"/>
                        </a:rPr>
                        <a:t>รายได้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0434">
                <a:tc>
                  <a:txBody>
                    <a:bodyPr/>
                    <a:lstStyle/>
                    <a:p>
                      <a:r>
                        <a:rPr lang="th-TH" sz="4800" b="1" dirty="0">
                          <a:latin typeface="TH SarabunPSK" pitchFamily="34" charset="-34"/>
                          <a:cs typeface="TH SarabunPSK" pitchFamily="34" charset="-34"/>
                        </a:rPr>
                        <a:t>เข้าถึงบริการของรัฐ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0434">
                <a:tc>
                  <a:txBody>
                    <a:bodyPr/>
                    <a:lstStyle/>
                    <a:p>
                      <a:pPr algn="ctr"/>
                      <a:r>
                        <a:rPr lang="th-TH" sz="4800" b="1" dirty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4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21" y="255746"/>
            <a:ext cx="1653435" cy="1610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997" y="255746"/>
            <a:ext cx="26162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55936" y="5899760"/>
            <a:ext cx="9392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....................</a:t>
            </a:r>
            <a:r>
              <a:rPr lang="th-TH" sz="4800" b="1" dirty="0" err="1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คร</a:t>
            </a:r>
            <a: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. ...........คน (1 คน มีมากกว่า 1 ปัญหา)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10964" y="-82255"/>
            <a:ext cx="29835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6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อำเภอ.........</a:t>
            </a:r>
          </a:p>
        </p:txBody>
      </p:sp>
    </p:spTree>
    <p:extLst>
      <p:ext uri="{BB962C8B-B14F-4D97-AF65-F5344CB8AC3E}">
        <p14:creationId xmlns:p14="http://schemas.microsoft.com/office/powerpoint/2010/main" val="1414247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h-TH" sz="6000" b="1" dirty="0">
                <a:latin typeface="TH SarabunPSK" pitchFamily="34" charset="-34"/>
                <a:cs typeface="TH SarabunPSK" pitchFamily="34" charset="-34"/>
              </a:rPr>
              <a:t> สรุปผลการตรวจสอบข้อมูล </a:t>
            </a:r>
            <a:r>
              <a:rPr lang="en-US" sz="6000" b="1" dirty="0">
                <a:latin typeface="TH SarabunPSK" pitchFamily="34" charset="-34"/>
                <a:cs typeface="TH SarabunPSK" pitchFamily="34" charset="-34"/>
              </a:rPr>
              <a:t>TPMAP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841887"/>
            <a:ext cx="11353800" cy="41549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§"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จำนวน </a:t>
            </a: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................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 ตำบล</a:t>
            </a:r>
          </a:p>
          <a:p>
            <a:pPr marL="571500" indent="-571500">
              <a:buFont typeface="Wingdings" pitchFamily="2" charset="2"/>
              <a:buChar char="§"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ครัวเรือนเป้าหมาย	 ..............</a:t>
            </a:r>
            <a:r>
              <a:rPr lang="th-TH" sz="4400" b="1" dirty="0" err="1">
                <a:latin typeface="TH SarabunPSK" pitchFamily="34" charset="-34"/>
                <a:cs typeface="TH SarabunPSK" pitchFamily="34" charset="-34"/>
              </a:rPr>
              <a:t>คร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marL="571500" indent="-571500">
              <a:buFont typeface="Wingdings" pitchFamily="2" charset="2"/>
              <a:buChar char="§"/>
            </a:pP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จำแนกประเภทความต้องการ</a:t>
            </a:r>
          </a:p>
          <a:p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(1) พัฒนาได้/พัฒนาได้ด้วยตนเอง		 ........................</a:t>
            </a:r>
            <a:r>
              <a:rPr lang="th-TH" sz="4400" b="1" dirty="0" err="1">
                <a:latin typeface="TH SarabunPSK" pitchFamily="34" charset="-34"/>
                <a:cs typeface="TH SarabunPSK" pitchFamily="34" charset="-34"/>
              </a:rPr>
              <a:t>คร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(2) สงเคราะห์	</a:t>
            </a: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........................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 err="1">
                <a:latin typeface="TH SarabunPSK" pitchFamily="34" charset="-34"/>
                <a:cs typeface="TH SarabunPSK" pitchFamily="34" charset="-34"/>
              </a:rPr>
              <a:t>คร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(3) อยู่คนเดียวและเสียชีวิตแล้ว </a:t>
            </a:r>
            <a:r>
              <a:rPr lang="th-TH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..........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 err="1">
                <a:latin typeface="TH SarabunPSK" pitchFamily="34" charset="-34"/>
                <a:cs typeface="TH SarabunPSK" pitchFamily="34" charset="-34"/>
              </a:rPr>
              <a:t>คร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461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ไดอะแกรม 8"/>
          <p:cNvGraphicFramePr/>
          <p:nvPr>
            <p:extLst>
              <p:ext uri="{D42A27DB-BD31-4B8C-83A1-F6EECF244321}">
                <p14:modId xmlns:p14="http://schemas.microsoft.com/office/powerpoint/2010/main" val="1535558613"/>
              </p:ext>
            </p:extLst>
          </p:nvPr>
        </p:nvGraphicFramePr>
        <p:xfrm>
          <a:off x="3620022" y="125260"/>
          <a:ext cx="8467594" cy="601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2998" y="486746"/>
            <a:ext cx="7252569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กิจกรรมการช่วยเหลือในพื้นที่เบื้องต้น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84D04120-26AE-CBBA-E8EF-31A57D8D7392}"/>
              </a:ext>
            </a:extLst>
          </p:cNvPr>
          <p:cNvSpPr/>
          <p:nvPr/>
        </p:nvSpPr>
        <p:spPr>
          <a:xfrm>
            <a:off x="204395" y="1484555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44F3BAE8-72B9-319B-05EA-5A1C467B1BD9}"/>
              </a:ext>
            </a:extLst>
          </p:cNvPr>
          <p:cNvSpPr/>
          <p:nvPr/>
        </p:nvSpPr>
        <p:spPr>
          <a:xfrm>
            <a:off x="204395" y="4183177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</p:spTree>
    <p:extLst>
      <p:ext uri="{BB962C8B-B14F-4D97-AF65-F5344CB8AC3E}">
        <p14:creationId xmlns:p14="http://schemas.microsoft.com/office/powerpoint/2010/main" val="3826412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76198" y="2298086"/>
            <a:ext cx="11273424" cy="419548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h-TH" sz="8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</a:p>
          <a:p>
            <a:pPr marL="0" indent="0" algn="ctr">
              <a:buNone/>
            </a:pPr>
            <a:r>
              <a:rPr lang="th-TH" sz="8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ให้การสงเคราะห์และให้การช่วยเหลือ</a:t>
            </a:r>
          </a:p>
          <a:p>
            <a:pPr marL="0" indent="0" algn="ctr">
              <a:buNone/>
            </a:pPr>
            <a:r>
              <a:rPr lang="th-TH" sz="8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รายมิติ</a:t>
            </a:r>
          </a:p>
          <a:p>
            <a:pPr marL="0" indent="0" algn="ctr">
              <a:buNone/>
            </a:pPr>
            <a:r>
              <a:rPr lang="th-TH" sz="8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อำเภอ........................................</a:t>
            </a: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B9477086-08B4-4202-8AA2-1D43D5C1BB80}"/>
              </a:ext>
            </a:extLst>
          </p:cNvPr>
          <p:cNvGrpSpPr/>
          <p:nvPr/>
        </p:nvGrpSpPr>
        <p:grpSpPr>
          <a:xfrm>
            <a:off x="9869721" y="194974"/>
            <a:ext cx="2133369" cy="317571"/>
            <a:chOff x="3022875" y="305280"/>
            <a:chExt cx="8543172" cy="1271729"/>
          </a:xfrm>
        </p:grpSpPr>
        <p:grpSp>
          <p:nvGrpSpPr>
            <p:cNvPr id="5" name="Group 22">
              <a:extLst>
                <a:ext uri="{FF2B5EF4-FFF2-40B4-BE49-F238E27FC236}">
                  <a16:creationId xmlns:a16="http://schemas.microsoft.com/office/drawing/2014/main" id="{2F5C48CF-D8EB-4586-9314-9F306DD38390}"/>
                </a:ext>
              </a:extLst>
            </p:cNvPr>
            <p:cNvGrpSpPr/>
            <p:nvPr/>
          </p:nvGrpSpPr>
          <p:grpSpPr>
            <a:xfrm>
              <a:off x="3022875" y="348078"/>
              <a:ext cx="6173545" cy="1107386"/>
              <a:chOff x="1427713" y="197952"/>
              <a:chExt cx="6173545" cy="1107386"/>
            </a:xfrm>
          </p:grpSpPr>
          <p:pic>
            <p:nvPicPr>
              <p:cNvPr id="7" name="Picture 26">
                <a:extLst>
                  <a:ext uri="{FF2B5EF4-FFF2-40B4-BE49-F238E27FC236}">
                    <a16:creationId xmlns:a16="http://schemas.microsoft.com/office/drawing/2014/main" id="{9103AD7F-39EA-4E7A-AB3F-2FC6201822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713" y="303971"/>
                <a:ext cx="2275379" cy="716446"/>
              </a:xfrm>
              <a:prstGeom prst="rect">
                <a:avLst/>
              </a:prstGeom>
            </p:spPr>
          </p:pic>
          <p:pic>
            <p:nvPicPr>
              <p:cNvPr id="8" name="Picture 28">
                <a:extLst>
                  <a:ext uri="{FF2B5EF4-FFF2-40B4-BE49-F238E27FC236}">
                    <a16:creationId xmlns:a16="http://schemas.microsoft.com/office/drawing/2014/main" id="{9CCD4F49-7F92-4148-A780-18B7D601B4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81310" y="204578"/>
                <a:ext cx="1119948" cy="1080881"/>
              </a:xfrm>
              <a:prstGeom prst="rect">
                <a:avLst/>
              </a:prstGeom>
            </p:spPr>
          </p:pic>
          <p:pic>
            <p:nvPicPr>
              <p:cNvPr id="9" name="Picture 29">
                <a:extLst>
                  <a:ext uri="{FF2B5EF4-FFF2-40B4-BE49-F238E27FC236}">
                    <a16:creationId xmlns:a16="http://schemas.microsoft.com/office/drawing/2014/main" id="{EAB6D657-0C9C-4E06-9DEE-808FEB81CA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01558" y="224457"/>
                <a:ext cx="1056742" cy="1080881"/>
              </a:xfrm>
              <a:prstGeom prst="rect">
                <a:avLst/>
              </a:prstGeom>
            </p:spPr>
          </p:pic>
          <p:pic>
            <p:nvPicPr>
              <p:cNvPr id="10" name="Picture 30">
                <a:extLst>
                  <a:ext uri="{FF2B5EF4-FFF2-40B4-BE49-F238E27FC236}">
                    <a16:creationId xmlns:a16="http://schemas.microsoft.com/office/drawing/2014/main" id="{ABA6350F-DAE3-47CD-8956-BFA23B24BE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90773" y="197952"/>
                <a:ext cx="1080881" cy="1080881"/>
              </a:xfrm>
              <a:prstGeom prst="rect">
                <a:avLst/>
              </a:prstGeom>
            </p:spPr>
          </p:pic>
        </p:grpSp>
        <p:pic>
          <p:nvPicPr>
            <p:cNvPr id="6" name="รูปภาพ 20">
              <a:extLst>
                <a:ext uri="{FF2B5EF4-FFF2-40B4-BE49-F238E27FC236}">
                  <a16:creationId xmlns:a16="http://schemas.microsoft.com/office/drawing/2014/main" id="{A4D92183-216E-4844-BFFD-8EAB85901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9673" y="305280"/>
              <a:ext cx="2196374" cy="1271729"/>
            </a:xfrm>
            <a:prstGeom prst="rect">
              <a:avLst/>
            </a:prstGeom>
          </p:spPr>
        </p:pic>
      </p:grpSp>
      <p:grpSp>
        <p:nvGrpSpPr>
          <p:cNvPr id="11" name="Group 1">
            <a:extLst>
              <a:ext uri="{FF2B5EF4-FFF2-40B4-BE49-F238E27FC236}">
                <a16:creationId xmlns:a16="http://schemas.microsoft.com/office/drawing/2014/main" id="{B7B88135-824E-4254-A108-0389C0CE7BD7}"/>
              </a:ext>
            </a:extLst>
          </p:cNvPr>
          <p:cNvGrpSpPr/>
          <p:nvPr/>
        </p:nvGrpSpPr>
        <p:grpSpPr>
          <a:xfrm>
            <a:off x="2723930" y="939109"/>
            <a:ext cx="7713991" cy="1090018"/>
            <a:chOff x="3022875" y="305280"/>
            <a:chExt cx="8543172" cy="127172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68FCD15-43BC-4F1A-A9E1-CCB62F1660F5}"/>
                </a:ext>
              </a:extLst>
            </p:cNvPr>
            <p:cNvGrpSpPr/>
            <p:nvPr/>
          </p:nvGrpSpPr>
          <p:grpSpPr>
            <a:xfrm>
              <a:off x="3022875" y="348078"/>
              <a:ext cx="6173545" cy="1107386"/>
              <a:chOff x="1427713" y="197952"/>
              <a:chExt cx="6173545" cy="1107386"/>
            </a:xfrm>
          </p:grpSpPr>
          <p:pic>
            <p:nvPicPr>
              <p:cNvPr id="14" name="Picture 7">
                <a:extLst>
                  <a:ext uri="{FF2B5EF4-FFF2-40B4-BE49-F238E27FC236}">
                    <a16:creationId xmlns:a16="http://schemas.microsoft.com/office/drawing/2014/main" id="{E83650F2-82CD-4F26-80DE-50B2ABFD23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713" y="303971"/>
                <a:ext cx="2275379" cy="716446"/>
              </a:xfrm>
              <a:prstGeom prst="rect">
                <a:avLst/>
              </a:prstGeom>
            </p:spPr>
          </p:pic>
          <p:pic>
            <p:nvPicPr>
              <p:cNvPr id="15" name="Picture 8">
                <a:extLst>
                  <a:ext uri="{FF2B5EF4-FFF2-40B4-BE49-F238E27FC236}">
                    <a16:creationId xmlns:a16="http://schemas.microsoft.com/office/drawing/2014/main" id="{AD44D428-E767-4B57-A81C-A5C17223C1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81310" y="204578"/>
                <a:ext cx="1119948" cy="1080881"/>
              </a:xfrm>
              <a:prstGeom prst="rect">
                <a:avLst/>
              </a:prstGeom>
            </p:spPr>
          </p:pic>
          <p:pic>
            <p:nvPicPr>
              <p:cNvPr id="16" name="Picture 9">
                <a:extLst>
                  <a:ext uri="{FF2B5EF4-FFF2-40B4-BE49-F238E27FC236}">
                    <a16:creationId xmlns:a16="http://schemas.microsoft.com/office/drawing/2014/main" id="{46E29337-870D-4774-8C03-3881488A4F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01558" y="224457"/>
                <a:ext cx="1056742" cy="1080881"/>
              </a:xfrm>
              <a:prstGeom prst="rect">
                <a:avLst/>
              </a:prstGeom>
            </p:spPr>
          </p:pic>
          <p:pic>
            <p:nvPicPr>
              <p:cNvPr id="17" name="Picture 10">
                <a:extLst>
                  <a:ext uri="{FF2B5EF4-FFF2-40B4-BE49-F238E27FC236}">
                    <a16:creationId xmlns:a16="http://schemas.microsoft.com/office/drawing/2014/main" id="{50B67166-A2E5-42A9-B911-4F830531A2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90773" y="197952"/>
                <a:ext cx="1080881" cy="1080881"/>
              </a:xfrm>
              <a:prstGeom prst="rect">
                <a:avLst/>
              </a:prstGeom>
            </p:spPr>
          </p:pic>
        </p:grpSp>
        <p:pic>
          <p:nvPicPr>
            <p:cNvPr id="13" name="รูปภาพ 20">
              <a:extLst>
                <a:ext uri="{FF2B5EF4-FFF2-40B4-BE49-F238E27FC236}">
                  <a16:creationId xmlns:a16="http://schemas.microsoft.com/office/drawing/2014/main" id="{645033EA-F4E3-4B47-A8A2-B90D725F4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9673" y="305280"/>
              <a:ext cx="2196374" cy="12717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636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8911" y="114382"/>
            <a:ext cx="3510252" cy="1341194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/>
              <a:t>มิติที่ 1 ด้านสุขภาพ</a:t>
            </a:r>
            <a:br>
              <a:rPr lang="th-TH" b="1" dirty="0"/>
            </a:br>
            <a:r>
              <a:rPr lang="th-TH" b="1" dirty="0"/>
              <a:t>จำนวน ......... ครัวเรือน</a:t>
            </a:r>
          </a:p>
        </p:txBody>
      </p:sp>
      <p:grpSp>
        <p:nvGrpSpPr>
          <p:cNvPr id="6" name="Group 16">
            <a:extLst>
              <a:ext uri="{FF2B5EF4-FFF2-40B4-BE49-F238E27FC236}">
                <a16:creationId xmlns:a16="http://schemas.microsoft.com/office/drawing/2014/main" id="{49D40862-01A4-4B94-8908-203AF0748757}"/>
              </a:ext>
            </a:extLst>
          </p:cNvPr>
          <p:cNvGrpSpPr/>
          <p:nvPr/>
        </p:nvGrpSpPr>
        <p:grpSpPr>
          <a:xfrm>
            <a:off x="9869721" y="194974"/>
            <a:ext cx="2133369" cy="317571"/>
            <a:chOff x="3022875" y="305280"/>
            <a:chExt cx="8543172" cy="1271729"/>
          </a:xfrm>
        </p:grpSpPr>
        <p:grpSp>
          <p:nvGrpSpPr>
            <p:cNvPr id="7" name="Group 22">
              <a:extLst>
                <a:ext uri="{FF2B5EF4-FFF2-40B4-BE49-F238E27FC236}">
                  <a16:creationId xmlns:a16="http://schemas.microsoft.com/office/drawing/2014/main" id="{B083E7B4-0F60-4B89-B0DC-7A3AE0ED622D}"/>
                </a:ext>
              </a:extLst>
            </p:cNvPr>
            <p:cNvGrpSpPr/>
            <p:nvPr/>
          </p:nvGrpSpPr>
          <p:grpSpPr>
            <a:xfrm>
              <a:off x="3022875" y="348078"/>
              <a:ext cx="6173545" cy="1107386"/>
              <a:chOff x="1427713" y="197952"/>
              <a:chExt cx="6173545" cy="1107386"/>
            </a:xfrm>
          </p:grpSpPr>
          <p:pic>
            <p:nvPicPr>
              <p:cNvPr id="9" name="Picture 26">
                <a:extLst>
                  <a:ext uri="{FF2B5EF4-FFF2-40B4-BE49-F238E27FC236}">
                    <a16:creationId xmlns:a16="http://schemas.microsoft.com/office/drawing/2014/main" id="{B65D7BF6-391E-41C5-8530-FA30265519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7713" y="303971"/>
                <a:ext cx="2275379" cy="716446"/>
              </a:xfrm>
              <a:prstGeom prst="rect">
                <a:avLst/>
              </a:prstGeom>
            </p:spPr>
          </p:pic>
          <p:pic>
            <p:nvPicPr>
              <p:cNvPr id="10" name="Picture 28">
                <a:extLst>
                  <a:ext uri="{FF2B5EF4-FFF2-40B4-BE49-F238E27FC236}">
                    <a16:creationId xmlns:a16="http://schemas.microsoft.com/office/drawing/2014/main" id="{9D487EE7-0243-4194-A58E-13D2CEDE51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81310" y="204578"/>
                <a:ext cx="1119948" cy="1080881"/>
              </a:xfrm>
              <a:prstGeom prst="rect">
                <a:avLst/>
              </a:prstGeom>
            </p:spPr>
          </p:pic>
          <p:pic>
            <p:nvPicPr>
              <p:cNvPr id="11" name="Picture 29">
                <a:extLst>
                  <a:ext uri="{FF2B5EF4-FFF2-40B4-BE49-F238E27FC236}">
                    <a16:creationId xmlns:a16="http://schemas.microsoft.com/office/drawing/2014/main" id="{FC853F49-76BB-44D1-85FA-EBDCC34118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01558" y="224457"/>
                <a:ext cx="1056742" cy="1080881"/>
              </a:xfrm>
              <a:prstGeom prst="rect">
                <a:avLst/>
              </a:prstGeom>
            </p:spPr>
          </p:pic>
          <p:pic>
            <p:nvPicPr>
              <p:cNvPr id="12" name="Picture 30">
                <a:extLst>
                  <a:ext uri="{FF2B5EF4-FFF2-40B4-BE49-F238E27FC236}">
                    <a16:creationId xmlns:a16="http://schemas.microsoft.com/office/drawing/2014/main" id="{568F4B08-2DF3-4566-A411-5AF46F18D4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90773" y="197952"/>
                <a:ext cx="1080881" cy="1080881"/>
              </a:xfrm>
              <a:prstGeom prst="rect">
                <a:avLst/>
              </a:prstGeom>
            </p:spPr>
          </p:pic>
        </p:grpSp>
        <p:pic>
          <p:nvPicPr>
            <p:cNvPr id="8" name="รูปภาพ 20">
              <a:extLst>
                <a:ext uri="{FF2B5EF4-FFF2-40B4-BE49-F238E27FC236}">
                  <a16:creationId xmlns:a16="http://schemas.microsoft.com/office/drawing/2014/main" id="{E5B6D363-0784-4C0F-88A8-06B4F5097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9673" y="305280"/>
              <a:ext cx="2196374" cy="1271729"/>
            </a:xfrm>
            <a:prstGeom prst="rect">
              <a:avLst/>
            </a:prstGeom>
          </p:spPr>
        </p:pic>
      </p:grp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5A08B512-C26D-4B9E-7411-EB6D9BE83A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837" y="1662390"/>
            <a:ext cx="3688400" cy="2560542"/>
          </a:xfrm>
          <a:prstGeom prst="rect">
            <a:avLst/>
          </a:prstGeom>
        </p:spPr>
      </p:pic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2544D2B0-1127-37EF-05E1-A1644E259466}"/>
              </a:ext>
            </a:extLst>
          </p:cNvPr>
          <p:cNvSpPr/>
          <p:nvPr/>
        </p:nvSpPr>
        <p:spPr>
          <a:xfrm>
            <a:off x="4173967" y="1662390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AFFB5B39-7D9A-3364-AD6C-629D619E0C6D}"/>
              </a:ext>
            </a:extLst>
          </p:cNvPr>
          <p:cNvSpPr/>
          <p:nvPr/>
        </p:nvSpPr>
        <p:spPr>
          <a:xfrm>
            <a:off x="8238813" y="1662389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BE5748A4-FC02-55C7-99AC-7C80DEED632F}"/>
              </a:ext>
            </a:extLst>
          </p:cNvPr>
          <p:cNvSpPr txBox="1"/>
          <p:nvPr/>
        </p:nvSpPr>
        <p:spPr>
          <a:xfrm>
            <a:off x="4173967" y="4463589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16" name="กล่องข้อความ 15">
            <a:extLst>
              <a:ext uri="{FF2B5EF4-FFF2-40B4-BE49-F238E27FC236}">
                <a16:creationId xmlns:a16="http://schemas.microsoft.com/office/drawing/2014/main" id="{91B88858-5027-E83E-CACC-B9789603A367}"/>
              </a:ext>
            </a:extLst>
          </p:cNvPr>
          <p:cNvSpPr txBox="1"/>
          <p:nvPr/>
        </p:nvSpPr>
        <p:spPr>
          <a:xfrm>
            <a:off x="341311" y="4463590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9EC06EC7-224B-40A1-BAD8-EFDAE63D4705}"/>
              </a:ext>
            </a:extLst>
          </p:cNvPr>
          <p:cNvSpPr txBox="1"/>
          <p:nvPr/>
        </p:nvSpPr>
        <p:spPr>
          <a:xfrm>
            <a:off x="8414273" y="4463589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37046756-D175-FBDB-E9FE-3AA36A3C5D92}"/>
              </a:ext>
            </a:extLst>
          </p:cNvPr>
          <p:cNvSpPr txBox="1"/>
          <p:nvPr/>
        </p:nvSpPr>
        <p:spPr>
          <a:xfrm>
            <a:off x="4048756" y="151575"/>
            <a:ext cx="60942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ได้รับการช่วยเหลือแล้ว จำนวน ...........  ครัวเรือน</a:t>
            </a:r>
          </a:p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อยู่ระหว่างให้ความช่วยเหลือ จำนวน .........ครัวเรือน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ส่งต่อ 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ศจพ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.จ..........................................ครัวเรือน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1661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802" y="189481"/>
            <a:ext cx="3482484" cy="1400530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/>
              <a:t>มิติที่ 2 ด้านความเป็นอยู่</a:t>
            </a:r>
            <a:br>
              <a:rPr lang="th-TH" b="1" dirty="0"/>
            </a:br>
            <a:r>
              <a:rPr lang="th-TH" b="1" dirty="0"/>
              <a:t> จำนวน  ........ ครัวเรือน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02226" y="315208"/>
            <a:ext cx="735906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/>
              <a:t>ได้รับการช่วยเหลือแล้ว..............................ครัวเรือน </a:t>
            </a:r>
          </a:p>
          <a:p>
            <a:pPr marL="457200" indent="-457200">
              <a:buFontTx/>
              <a:buChar char="-"/>
            </a:pPr>
            <a:r>
              <a:rPr lang="th-TH" sz="2400" b="1" dirty="0">
                <a:solidFill>
                  <a:srgbClr val="FF0000"/>
                </a:solidFill>
              </a:rPr>
              <a:t>ซ่อมแซม สร้างบ้าน ...........................ครัวเรือน  (ตัวอย่าง)</a:t>
            </a:r>
          </a:p>
          <a:p>
            <a:r>
              <a:rPr lang="th-TH" b="1" dirty="0"/>
              <a:t>อยู่ระหว่างการให้ความช่วยเหลือ ................. ครัวเรือน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ส่งต่อ 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ศจพ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.จ..........................................ครัวเรือน  </a:t>
            </a:r>
          </a:p>
          <a:p>
            <a:r>
              <a:rPr lang="th-TH" b="1" dirty="0"/>
              <a:t> 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69B6DF3-C6E1-00C4-DB72-951908C3C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64" y="2725929"/>
            <a:ext cx="3688400" cy="2560542"/>
          </a:xfrm>
          <a:prstGeom prst="rect">
            <a:avLst/>
          </a:prstGeom>
        </p:spPr>
      </p:pic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531C46FA-5619-3E21-DE0E-104A22736FF2}"/>
              </a:ext>
            </a:extLst>
          </p:cNvPr>
          <p:cNvSpPr/>
          <p:nvPr/>
        </p:nvSpPr>
        <p:spPr>
          <a:xfrm>
            <a:off x="4263294" y="2725929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53095B9D-3663-7B94-63C2-4EC070F16CB5}"/>
              </a:ext>
            </a:extLst>
          </p:cNvPr>
          <p:cNvSpPr/>
          <p:nvPr/>
        </p:nvSpPr>
        <p:spPr>
          <a:xfrm>
            <a:off x="8328140" y="2725928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32DE4C8A-6511-A08E-EF7A-A5AC3DBAF0BD}"/>
              </a:ext>
            </a:extLst>
          </p:cNvPr>
          <p:cNvSpPr txBox="1"/>
          <p:nvPr/>
        </p:nvSpPr>
        <p:spPr>
          <a:xfrm>
            <a:off x="4263294" y="5527128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C3A9155F-A0FD-321E-2D1F-2DDBE7825CCA}"/>
              </a:ext>
            </a:extLst>
          </p:cNvPr>
          <p:cNvSpPr txBox="1"/>
          <p:nvPr/>
        </p:nvSpPr>
        <p:spPr>
          <a:xfrm>
            <a:off x="430638" y="5527129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774D9484-B31C-0C37-C4B6-1A15DE952F65}"/>
              </a:ext>
            </a:extLst>
          </p:cNvPr>
          <p:cNvSpPr txBox="1"/>
          <p:nvPr/>
        </p:nvSpPr>
        <p:spPr>
          <a:xfrm>
            <a:off x="8503600" y="5527128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</p:spTree>
    <p:extLst>
      <p:ext uri="{BB962C8B-B14F-4D97-AF65-F5344CB8AC3E}">
        <p14:creationId xmlns:p14="http://schemas.microsoft.com/office/powerpoint/2010/main" val="2698061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802" y="189481"/>
            <a:ext cx="3482484" cy="1400530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/>
              <a:t>มิติที่ 3 ด้านการศึกษา</a:t>
            </a:r>
            <a:br>
              <a:rPr lang="th-TH" b="1" dirty="0"/>
            </a:br>
            <a:r>
              <a:rPr lang="th-TH" b="1" dirty="0"/>
              <a:t> จำนวน  ........ ครัวเรือน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69B6DF3-C6E1-00C4-DB72-951908C3C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37" y="1662390"/>
            <a:ext cx="3688400" cy="2560542"/>
          </a:xfrm>
          <a:prstGeom prst="rect">
            <a:avLst/>
          </a:prstGeom>
        </p:spPr>
      </p:pic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531C46FA-5619-3E21-DE0E-104A22736FF2}"/>
              </a:ext>
            </a:extLst>
          </p:cNvPr>
          <p:cNvSpPr/>
          <p:nvPr/>
        </p:nvSpPr>
        <p:spPr>
          <a:xfrm>
            <a:off x="4173967" y="1662390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53095B9D-3663-7B94-63C2-4EC070F16CB5}"/>
              </a:ext>
            </a:extLst>
          </p:cNvPr>
          <p:cNvSpPr/>
          <p:nvPr/>
        </p:nvSpPr>
        <p:spPr>
          <a:xfrm>
            <a:off x="8238813" y="1662389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32DE4C8A-6511-A08E-EF7A-A5AC3DBAF0BD}"/>
              </a:ext>
            </a:extLst>
          </p:cNvPr>
          <p:cNvSpPr txBox="1"/>
          <p:nvPr/>
        </p:nvSpPr>
        <p:spPr>
          <a:xfrm>
            <a:off x="4173967" y="4463589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C3A9155F-A0FD-321E-2D1F-2DDBE7825CCA}"/>
              </a:ext>
            </a:extLst>
          </p:cNvPr>
          <p:cNvSpPr txBox="1"/>
          <p:nvPr/>
        </p:nvSpPr>
        <p:spPr>
          <a:xfrm>
            <a:off x="341311" y="4463590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774D9484-B31C-0C37-C4B6-1A15DE952F65}"/>
              </a:ext>
            </a:extLst>
          </p:cNvPr>
          <p:cNvSpPr txBox="1"/>
          <p:nvPr/>
        </p:nvSpPr>
        <p:spPr>
          <a:xfrm>
            <a:off x="8414273" y="4463589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568DD65F-B47D-6860-F6B7-16DFB4C3268F}"/>
              </a:ext>
            </a:extLst>
          </p:cNvPr>
          <p:cNvSpPr txBox="1"/>
          <p:nvPr/>
        </p:nvSpPr>
        <p:spPr>
          <a:xfrm>
            <a:off x="4048756" y="151575"/>
            <a:ext cx="60942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ได้รับการช่วยเหลือแล้ว จำนวน ...........  ครัวเรือน</a:t>
            </a:r>
          </a:p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อยู่ระหว่างให้ความช่วยเหลือ จำนวน .........ครัวเรือน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ส่งต่อ 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ศจพ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.จ..........................................ครัวเรือน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2379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802" y="189481"/>
            <a:ext cx="3482484" cy="1400530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h-TH" b="1" dirty="0"/>
              <a:t>มิติที่ 4  ด้านรายได้</a:t>
            </a:r>
            <a:br>
              <a:rPr lang="th-TH" b="1" dirty="0"/>
            </a:br>
            <a:r>
              <a:rPr lang="th-TH" b="1" dirty="0"/>
              <a:t> จำนวน  ........ ครัวเรือน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69B6DF3-C6E1-00C4-DB72-951908C3C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37" y="1662390"/>
            <a:ext cx="3688400" cy="2560542"/>
          </a:xfrm>
          <a:prstGeom prst="rect">
            <a:avLst/>
          </a:prstGeom>
        </p:spPr>
      </p:pic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531C46FA-5619-3E21-DE0E-104A22736FF2}"/>
              </a:ext>
            </a:extLst>
          </p:cNvPr>
          <p:cNvSpPr/>
          <p:nvPr/>
        </p:nvSpPr>
        <p:spPr>
          <a:xfrm>
            <a:off x="4173967" y="1662390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53095B9D-3663-7B94-63C2-4EC070F16CB5}"/>
              </a:ext>
            </a:extLst>
          </p:cNvPr>
          <p:cNvSpPr/>
          <p:nvPr/>
        </p:nvSpPr>
        <p:spPr>
          <a:xfrm>
            <a:off x="8238813" y="1662389"/>
            <a:ext cx="3679116" cy="25495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ภาพ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32DE4C8A-6511-A08E-EF7A-A5AC3DBAF0BD}"/>
              </a:ext>
            </a:extLst>
          </p:cNvPr>
          <p:cNvSpPr txBox="1"/>
          <p:nvPr/>
        </p:nvSpPr>
        <p:spPr>
          <a:xfrm>
            <a:off x="4173967" y="4463589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C3A9155F-A0FD-321E-2D1F-2DDBE7825CCA}"/>
              </a:ext>
            </a:extLst>
          </p:cNvPr>
          <p:cNvSpPr txBox="1"/>
          <p:nvPr/>
        </p:nvSpPr>
        <p:spPr>
          <a:xfrm>
            <a:off x="341311" y="4463590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774D9484-B31C-0C37-C4B6-1A15DE952F65}"/>
              </a:ext>
            </a:extLst>
          </p:cNvPr>
          <p:cNvSpPr txBox="1"/>
          <p:nvPr/>
        </p:nvSpPr>
        <p:spPr>
          <a:xfrm>
            <a:off x="8414273" y="4463589"/>
            <a:ext cx="368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ครัวเรือน นาง/นาย...................</a:t>
            </a:r>
          </a:p>
          <a:p>
            <a:r>
              <a:rPr lang="th-TH" sz="2000" dirty="0"/>
              <a:t>บ้านเลขที่ หมู่ที่ ตำบล............</a:t>
            </a:r>
          </a:p>
          <a:p>
            <a:r>
              <a:rPr lang="th-TH" sz="2000" dirty="0"/>
              <a:t>ชื่อกิจกรรม </a:t>
            </a:r>
            <a:r>
              <a:rPr lang="th-TH" sz="2000" dirty="0">
                <a:solidFill>
                  <a:srgbClr val="FF0000"/>
                </a:solidFill>
              </a:rPr>
              <a:t>(เยี่ยมบ้าน) (ช่วยเหลือ) </a:t>
            </a: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711144EA-085C-512B-F6F3-F8E8B0481C20}"/>
              </a:ext>
            </a:extLst>
          </p:cNvPr>
          <p:cNvSpPr txBox="1"/>
          <p:nvPr/>
        </p:nvSpPr>
        <p:spPr>
          <a:xfrm>
            <a:off x="4805980" y="151575"/>
            <a:ext cx="60942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ได้รับการช่วยเหลือแล้ว จำนวน ...........  ครัวเรือน</a:t>
            </a:r>
          </a:p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อยู่ระหว่างให้ความช่วยเหลือ จำนวน .........ครัวเรือน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ส่งต่อ 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ศจพ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.จ..........................................ครัวเรือน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4656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529</Words>
  <Application>Microsoft Office PowerPoint</Application>
  <PresentationFormat>แบบจอกว้าง</PresentationFormat>
  <Paragraphs>98</Paragraphs>
  <Slides>10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10</vt:i4>
      </vt:variant>
    </vt:vector>
  </HeadingPairs>
  <TitlesOfParts>
    <vt:vector size="18" baseType="lpstr">
      <vt:lpstr>Angsana New</vt:lpstr>
      <vt:lpstr>Arial</vt:lpstr>
      <vt:lpstr>Calibri</vt:lpstr>
      <vt:lpstr>Calibri Light</vt:lpstr>
      <vt:lpstr>Chulabhorn Likit Text Light๙</vt:lpstr>
      <vt:lpstr>TH SarabunPSK</vt:lpstr>
      <vt:lpstr>Wingdings</vt:lpstr>
      <vt:lpstr>Office Theme</vt:lpstr>
      <vt:lpstr>สรุปผลการดำเนินงานการขจัดความยากจนและพัฒนาคนทุกช่วงวัยอย่างยั่งยืน ตามหลักปรัชญาของเศรษฐกิจพอเพียง อำเภอ............ ปี 2566 </vt:lpstr>
      <vt:lpstr>งานนำเสนอ PowerPoint</vt:lpstr>
      <vt:lpstr> สรุปผลการตรวจสอบข้อมูล TPMAP</vt:lpstr>
      <vt:lpstr>งานนำเสนอ PowerPoint</vt:lpstr>
      <vt:lpstr>งานนำเสนอ PowerPoint</vt:lpstr>
      <vt:lpstr>มิติที่ 1 ด้านสุขภาพ จำนวน ......... ครัวเรือน</vt:lpstr>
      <vt:lpstr>มิติที่ 2 ด้านความเป็นอยู่  จำนวน  ........ ครัวเรือน</vt:lpstr>
      <vt:lpstr>มิติที่ 3 ด้านการศึกษา  จำนวน  ........ ครัวเรือน</vt:lpstr>
      <vt:lpstr>มิติที่ 4  ด้านรายได้  จำนวน  ........ ครัวเรือน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การขจัดความยากจนและพัฒนาคนทุกช่วงวัยอย่างยั่งยืน ตามหลักปรัชญาของเศรษฐกิจพอเพียง อำเภอพาน</dc:title>
  <dc:creator>Jaru Chaipinit</dc:creator>
  <cp:lastModifiedBy>จารุ สาระ</cp:lastModifiedBy>
  <cp:revision>19</cp:revision>
  <cp:lastPrinted>2023-07-07T03:19:53Z</cp:lastPrinted>
  <dcterms:created xsi:type="dcterms:W3CDTF">2022-07-11T16:01:57Z</dcterms:created>
  <dcterms:modified xsi:type="dcterms:W3CDTF">2023-07-07T08:55:40Z</dcterms:modified>
</cp:coreProperties>
</file>